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8" r:id="rId4"/>
    <p:sldId id="257" r:id="rId5"/>
    <p:sldId id="264" r:id="rId6"/>
    <p:sldId id="286" r:id="rId7"/>
    <p:sldId id="291" r:id="rId8"/>
    <p:sldId id="261" r:id="rId9"/>
    <p:sldId id="292" r:id="rId10"/>
    <p:sldId id="293" r:id="rId11"/>
    <p:sldId id="260" r:id="rId12"/>
    <p:sldId id="265" r:id="rId13"/>
    <p:sldId id="294" r:id="rId14"/>
    <p:sldId id="295" r:id="rId15"/>
    <p:sldId id="268" r:id="rId16"/>
    <p:sldId id="289" r:id="rId17"/>
    <p:sldId id="269" r:id="rId18"/>
    <p:sldId id="271" r:id="rId19"/>
    <p:sldId id="29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0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680B-FF88-4A0A-B8D1-24E6E5A9340D}" type="datetimeFigureOut">
              <a:rPr lang="hr-HR" smtClean="0"/>
              <a:pPr/>
              <a:t>18.8.2015.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5853-60D7-43E8-A6F3-2BC828AE323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0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0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0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0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1.gif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7.gif"/><Relationship Id="rId4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23320" y="1417340"/>
            <a:ext cx="288032" cy="936104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 rot="10800000">
            <a:off x="5436096" y="134533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ˇ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13284"/>
            <a:ext cx="4382931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Pravilno izgovori sljedeće riječi: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15613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l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î</a:t>
            </a:r>
            <a:r>
              <a:rPr lang="hr-HR" sz="2800" smtClean="0"/>
              <a:t>šće</a:t>
            </a:r>
            <a:endParaRPr lang="hr-HR" sz="2800"/>
          </a:p>
        </p:txBody>
      </p:sp>
      <p:sp>
        <p:nvSpPr>
          <p:cNvPr id="4" name="TextBox 3"/>
          <p:cNvSpPr txBox="1"/>
          <p:nvPr/>
        </p:nvSpPr>
        <p:spPr>
          <a:xfrm>
            <a:off x="4932040" y="15421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lišć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16" y="465770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U kojoj je riječi </a:t>
            </a:r>
            <a:r>
              <a:rPr lang="hr-HR" sz="2400" b="1" smtClean="0">
                <a:solidFill>
                  <a:prstClr val="black"/>
                </a:solidFill>
                <a:latin typeface="Comic Sans MS" pitchFamily="66" charset="0"/>
              </a:rPr>
              <a:t>pravilno naglašen slog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?  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7" name="Picture 6" descr="podlog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353444"/>
            <a:ext cx="4752528" cy="159934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8" name="TextBox 7"/>
          <p:cNvSpPr txBox="1"/>
          <p:nvPr/>
        </p:nvSpPr>
        <p:spPr>
          <a:xfrm rot="180000">
            <a:off x="2138231" y="2638843"/>
            <a:ext cx="4454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Riječ s pravilno naglašenim slogom. </a:t>
            </a:r>
            <a:r>
              <a:rPr lang="hr-HR" sz="20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Naglasak ne može biti, </a:t>
            </a:r>
          </a:p>
          <a:p>
            <a:pPr algn="ctr"/>
            <a:r>
              <a:rPr lang="hr-HR" sz="20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u pravilu, na zadnjemu slogu</a:t>
            </a:r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.  </a:t>
            </a:r>
            <a:endParaRPr lang="hr-HR" sz="2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9" name="Picture 8" descr="strelica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727064">
            <a:off x="3651549" y="2052345"/>
            <a:ext cx="152984" cy="5365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016" y="465770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Na kojemu je </a:t>
            </a:r>
            <a:r>
              <a:rPr lang="hr-HR" sz="2400" b="1" smtClean="0">
                <a:solidFill>
                  <a:prstClr val="black"/>
                </a:solidFill>
                <a:latin typeface="Comic Sans MS" pitchFamily="66" charset="0"/>
              </a:rPr>
              <a:t>slogu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 naglasak?  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987824" y="1417340"/>
            <a:ext cx="0" cy="9361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47864" y="1417340"/>
            <a:ext cx="0" cy="9361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896" y="1417340"/>
            <a:ext cx="0" cy="93610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87824" y="1921396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 smtClean="0">
                <a:latin typeface="Segoe Print" pitchFamily="2" charset="0"/>
              </a:rPr>
              <a:t>1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1921396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latin typeface="Segoe Print" pitchFamily="2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713484"/>
            <a:ext cx="338426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Pravilno izgovori riječi: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35055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k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r>
              <a:rPr lang="hr-HR" sz="2800" smtClean="0"/>
              <a:t>ša,</a:t>
            </a:r>
            <a:endParaRPr lang="hr-HR" sz="2800"/>
          </a:p>
        </p:txBody>
      </p:sp>
      <p:sp>
        <p:nvSpPr>
          <p:cNvPr id="19" name="TextBox 18"/>
          <p:cNvSpPr txBox="1"/>
          <p:nvPr/>
        </p:nvSpPr>
        <p:spPr>
          <a:xfrm>
            <a:off x="2123728" y="35055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p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</a:t>
            </a:r>
            <a:r>
              <a:rPr lang="hr-HR" sz="2800" smtClean="0"/>
              <a:t>t,</a:t>
            </a:r>
            <a:endParaRPr lang="hr-HR" sz="2800"/>
          </a:p>
        </p:txBody>
      </p:sp>
      <p:sp>
        <p:nvSpPr>
          <p:cNvPr id="20" name="TextBox 19"/>
          <p:cNvSpPr txBox="1"/>
          <p:nvPr/>
        </p:nvSpPr>
        <p:spPr>
          <a:xfrm>
            <a:off x="5220072" y="35055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p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r>
              <a:rPr lang="hr-HR" sz="2800" smtClean="0"/>
              <a:t>tok,</a:t>
            </a:r>
            <a:endParaRPr lang="hr-HR" sz="2800"/>
          </a:p>
        </p:txBody>
      </p:sp>
      <p:sp>
        <p:nvSpPr>
          <p:cNvPr id="21" name="TextBox 20"/>
          <p:cNvSpPr txBox="1"/>
          <p:nvPr/>
        </p:nvSpPr>
        <p:spPr>
          <a:xfrm>
            <a:off x="3851920" y="35055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hl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á</a:t>
            </a:r>
            <a:r>
              <a:rPr lang="hr-HR" sz="2800" smtClean="0"/>
              <a:t>dno,</a:t>
            </a:r>
            <a:endParaRPr lang="hr-HR" sz="2800"/>
          </a:p>
        </p:txBody>
      </p:sp>
      <p:sp>
        <p:nvSpPr>
          <p:cNvPr id="22" name="TextBox 21"/>
          <p:cNvSpPr txBox="1"/>
          <p:nvPr/>
        </p:nvSpPr>
        <p:spPr>
          <a:xfrm rot="10800000">
            <a:off x="2339752" y="328954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ˇ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8909356">
            <a:off x="3194371" y="3369481"/>
            <a:ext cx="34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˝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350557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</a:rPr>
              <a:t>`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016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Izgovaraju li se svi </a:t>
            </a:r>
            <a:r>
              <a:rPr lang="hr-HR" sz="2400" b="1" smtClean="0">
                <a:solidFill>
                  <a:prstClr val="black"/>
                </a:solidFill>
                <a:latin typeface="Comic Sans MS" pitchFamily="66" charset="0"/>
              </a:rPr>
              <a:t>naglašeni slogovi 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na isti način?  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6" name="Picture 25" descr="okvir 3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865612"/>
            <a:ext cx="8712968" cy="201622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43608" y="4369668"/>
            <a:ext cx="6948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Naglašeni slog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može se izgovarati kratko </a:t>
            </a:r>
          </a:p>
          <a:p>
            <a:pPr algn="ctr"/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ili dugo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uzlazno ili silazno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1932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Naglašeni slog  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2" grpId="0" animBg="1"/>
      <p:bldP spid="3" grpId="0"/>
      <p:bldP spid="4" grpId="0"/>
      <p:bldP spid="6" grpId="0"/>
      <p:bldP spid="6" grpId="1"/>
      <p:bldP spid="8" grpId="0"/>
      <p:bldP spid="8" grpId="1"/>
      <p:bldP spid="10" grpId="0"/>
      <p:bldP spid="10" grpId="1"/>
      <p:bldP spid="15" grpId="0"/>
      <p:bldP spid="15" grpId="1"/>
      <p:bldP spid="15" grpId="2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11760" y="1849388"/>
            <a:ext cx="359496" cy="792088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0" y="985292"/>
            <a:ext cx="4887107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Prouči naglašeni slog u riječi </a:t>
            </a:r>
            <a:r>
              <a:rPr lang="hr-HR" sz="2400" b="1" i="1" smtClean="0">
                <a:solidFill>
                  <a:schemeClr val="bg1"/>
                </a:solidFill>
              </a:rPr>
              <a:t>rujan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r>
              <a:rPr lang="hr-HR" sz="2400" b="1" smtClean="0">
                <a:solidFill>
                  <a:schemeClr val="bg1"/>
                </a:solidFill>
              </a:rPr>
              <a:t> </a:t>
            </a:r>
            <a:endParaRPr lang="hr-HR" sz="2400" b="1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93204"/>
            <a:ext cx="262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Vrste naglasaka</a:t>
            </a:r>
            <a:endParaRPr lang="hr-HR" sz="280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849388"/>
            <a:ext cx="187220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/>
              <a:t>r</a:t>
            </a:r>
            <a:r>
              <a:rPr lang="hr-HR" sz="2800" b="1" smtClean="0">
                <a:solidFill>
                  <a:srgbClr val="FF0000"/>
                </a:solidFill>
              </a:rPr>
              <a:t>u</a:t>
            </a:r>
            <a:r>
              <a:rPr lang="hr-HR" sz="2800" b="1" smtClean="0"/>
              <a:t>j</a:t>
            </a:r>
            <a:r>
              <a:rPr lang="hr-HR" sz="2800" b="1" smtClean="0">
                <a:solidFill>
                  <a:srgbClr val="FF0000"/>
                </a:solidFill>
              </a:rPr>
              <a:t>a</a:t>
            </a:r>
            <a:r>
              <a:rPr lang="hr-HR" sz="2800" b="1" smtClean="0"/>
              <a:t>n</a:t>
            </a:r>
            <a:endParaRPr lang="hr-HR" sz="2800" b="1"/>
          </a:p>
        </p:txBody>
      </p:sp>
      <p:sp>
        <p:nvSpPr>
          <p:cNvPr id="12" name="TextBox 11"/>
          <p:cNvSpPr txBox="1"/>
          <p:nvPr/>
        </p:nvSpPr>
        <p:spPr>
          <a:xfrm>
            <a:off x="0" y="45136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Još jednom </a:t>
            </a:r>
            <a:r>
              <a:rPr lang="hr-HR" sz="2400" b="1" smtClean="0">
                <a:latin typeface="Comic Sans MS" pitchFamily="66" charset="0"/>
              </a:rPr>
              <a:t>naglas izgovori riječ </a:t>
            </a:r>
            <a:r>
              <a:rPr lang="hr-HR" sz="2400" smtClean="0">
                <a:latin typeface="Comic Sans MS" pitchFamily="66" charset="0"/>
              </a:rPr>
              <a:t>i zaključi</a:t>
            </a:r>
          </a:p>
          <a:p>
            <a:pPr algn="ctr"/>
            <a:r>
              <a:rPr lang="hr-HR" sz="2400" b="1" smtClean="0">
                <a:latin typeface="Comic Sans MS" pitchFamily="66" charset="0"/>
              </a:rPr>
              <a:t> koliko traje izgovor naglašenoga sloga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3249478"/>
            <a:ext cx="3024336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n</a:t>
            </a:r>
            <a:r>
              <a:rPr lang="hr-HR" sz="2000" b="1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aglašeni slog </a:t>
            </a:r>
            <a:endParaRPr lang="hr-HR" sz="2000" b="1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30" name="Picture 29" descr="ruj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33364"/>
            <a:ext cx="2498402" cy="13131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11760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 smtClean="0">
                <a:latin typeface="Segoe Print" pitchFamily="2" charset="0"/>
              </a:rPr>
              <a:t>1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43808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latin typeface="Segoe Print" pitchFamily="2" charset="0"/>
              </a:rPr>
              <a:t>2</a:t>
            </a:r>
          </a:p>
        </p:txBody>
      </p:sp>
      <p:pic>
        <p:nvPicPr>
          <p:cNvPr id="23" name="Picture 22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83279">
            <a:off x="2369632" y="2887672"/>
            <a:ext cx="490184" cy="222320"/>
          </a:xfrm>
          <a:prstGeom prst="rect">
            <a:avLst/>
          </a:prstGeom>
        </p:spPr>
      </p:pic>
      <p:sp>
        <p:nvSpPr>
          <p:cNvPr id="27" name="Isosceles Triangle 26"/>
          <p:cNvSpPr/>
          <p:nvPr/>
        </p:nvSpPr>
        <p:spPr>
          <a:xfrm rot="5400000">
            <a:off x="3455876" y="2173424"/>
            <a:ext cx="936104" cy="288032"/>
          </a:xfrm>
          <a:prstGeom prst="triangle">
            <a:avLst/>
          </a:prstGeom>
          <a:solidFill>
            <a:srgbClr val="7030A0">
              <a:alpha val="37000"/>
            </a:srgbClr>
          </a:solidFill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5" name="Picture 34" descr="okvir 2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9588"/>
            <a:ext cx="9144000" cy="206541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27584" y="400962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Naglasak je </a:t>
            </a:r>
            <a:r>
              <a:rPr lang="hr-HR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dug</a:t>
            </a:r>
            <a:r>
              <a:rPr lang="hr-HR" sz="3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</a:t>
            </a:r>
            <a:r>
              <a:rPr lang="hr-HR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silazan</a:t>
            </a:r>
            <a:r>
              <a:rPr lang="hr-HR" sz="3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3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–</a:t>
            </a:r>
            <a:r>
              <a:rPr lang="hr-HR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          </a:t>
            </a:r>
            <a:r>
              <a:rPr lang="hr-HR" sz="3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dugosilazni </a:t>
            </a:r>
            <a:r>
              <a:rPr lang="hr-HR" sz="3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naglasak</a:t>
            </a:r>
            <a:r>
              <a:rPr lang="hr-HR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hr-HR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Bilježi se iznad samoglasnika znakom  </a:t>
            </a:r>
            <a:endParaRPr lang="hr-HR" sz="3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8" name="Picture 27" descr="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8384" y="5100938"/>
            <a:ext cx="288032" cy="2432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244408" y="501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6" name="Picture 35" descr="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1286" y="1921396"/>
            <a:ext cx="170514" cy="1440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rot="1660694">
            <a:off x="4588716" y="1703808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silazan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6016" y="2641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 u g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10" grpId="0"/>
      <p:bldP spid="12" grpId="0"/>
      <p:bldP spid="12" grpId="1"/>
      <p:bldP spid="21" grpId="0"/>
      <p:bldP spid="33" grpId="0"/>
      <p:bldP spid="33" grpId="1"/>
      <p:bldP spid="33" grpId="2"/>
      <p:bldP spid="34" grpId="0"/>
      <p:bldP spid="27" grpId="0" animBg="1"/>
      <p:bldP spid="24" grpId="0"/>
      <p:bldP spid="24" grpId="1"/>
      <p:bldP spid="29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79712" y="1705372"/>
            <a:ext cx="467544" cy="936104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1331640" y="1849388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/>
              <a:t>hl</a:t>
            </a:r>
            <a:r>
              <a:rPr lang="hr-HR" sz="2800" b="1" smtClean="0">
                <a:solidFill>
                  <a:srgbClr val="FF0000"/>
                </a:solidFill>
              </a:rPr>
              <a:t>a</a:t>
            </a:r>
            <a:r>
              <a:rPr lang="hr-HR" sz="2800" b="1" smtClean="0"/>
              <a:t>dn</a:t>
            </a:r>
            <a:r>
              <a:rPr lang="hr-HR" sz="2800" b="1" smtClean="0">
                <a:solidFill>
                  <a:srgbClr val="FF0000"/>
                </a:solidFill>
              </a:rPr>
              <a:t>o</a:t>
            </a:r>
            <a:endParaRPr lang="hr-HR" sz="28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856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Još jednom </a:t>
            </a:r>
            <a:r>
              <a:rPr lang="hr-HR" sz="2400" b="1" smtClean="0">
                <a:latin typeface="Comic Sans MS" pitchFamily="66" charset="0"/>
              </a:rPr>
              <a:t>naglas izgovori riječ </a:t>
            </a:r>
            <a:r>
              <a:rPr lang="hr-HR" sz="2400" smtClean="0">
                <a:latin typeface="Comic Sans MS" pitchFamily="66" charset="0"/>
              </a:rPr>
              <a:t>i zaključi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 </a:t>
            </a:r>
            <a:r>
              <a:rPr lang="hr-HR" sz="2400" b="1" smtClean="0">
                <a:latin typeface="Comic Sans MS" pitchFamily="66" charset="0"/>
              </a:rPr>
              <a:t>koliko traje izgovor naglašenoga sloga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pic>
        <p:nvPicPr>
          <p:cNvPr id="20" name="Picture 19" descr="hladn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561356"/>
            <a:ext cx="2820479" cy="13003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11760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latin typeface="Segoe Print" pitchFamily="2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985292"/>
            <a:ext cx="5074659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Prouči naglašeni slog u riječi </a:t>
            </a:r>
            <a:r>
              <a:rPr lang="hr-HR" sz="2400" b="1" i="1" smtClean="0">
                <a:solidFill>
                  <a:schemeClr val="bg1"/>
                </a:solidFill>
              </a:rPr>
              <a:t>hladno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r>
              <a:rPr lang="hr-HR" sz="2400" b="1" smtClean="0">
                <a:solidFill>
                  <a:schemeClr val="bg1"/>
                </a:solidFill>
              </a:rPr>
              <a:t> </a:t>
            </a:r>
            <a:endParaRPr lang="hr-HR" sz="2400" b="1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5536" y="193204"/>
            <a:ext cx="262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Vrste naglasaka</a:t>
            </a:r>
            <a:endParaRPr lang="hr-HR" sz="280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1600" y="3217540"/>
            <a:ext cx="3024336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n</a:t>
            </a:r>
            <a:r>
              <a:rPr lang="hr-HR" sz="2000" b="1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aglašeni slog </a:t>
            </a:r>
            <a:endParaRPr lang="hr-HR" sz="2000" b="1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31" name="Picture 30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83279">
            <a:off x="2009592" y="2855734"/>
            <a:ext cx="490184" cy="22232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79712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 smtClean="0">
                <a:latin typeface="Segoe Print" pitchFamily="2" charset="0"/>
              </a:rPr>
              <a:t>1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5400000">
            <a:off x="3383868" y="2173424"/>
            <a:ext cx="936104" cy="288032"/>
          </a:xfrm>
          <a:prstGeom prst="triangle">
            <a:avLst/>
          </a:prstGeom>
          <a:solidFill>
            <a:srgbClr val="7030A0">
              <a:alpha val="37000"/>
            </a:srgbClr>
          </a:solidFill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xtBox 33"/>
          <p:cNvSpPr txBox="1"/>
          <p:nvPr/>
        </p:nvSpPr>
        <p:spPr>
          <a:xfrm>
            <a:off x="4932040" y="2641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d u g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920000">
            <a:off x="4392151" y="1634584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uzlazan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36" name="Picture 35" descr="okvir 2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9588"/>
            <a:ext cx="9144000" cy="2065412"/>
          </a:xfrm>
          <a:prstGeom prst="rect">
            <a:avLst/>
          </a:prstGeom>
        </p:spPr>
      </p:pic>
      <p:pic>
        <p:nvPicPr>
          <p:cNvPr id="17" name="Picture 16" descr="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4945732"/>
            <a:ext cx="288032" cy="3386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12360" y="501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b="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2" y="3937620"/>
            <a:ext cx="7272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Naglasak je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dug</a:t>
            </a:r>
            <a:r>
              <a:rPr kumimoji="0" lang="hr-HR" sz="300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i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uzlazan</a:t>
            </a:r>
            <a:r>
              <a:rPr kumimoji="0" lang="hr-HR" sz="300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–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dugouzlazni naglasak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.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Bilježi se iznad samoglasnika znakom</a:t>
            </a:r>
            <a:endParaRPr kumimoji="0" lang="hr-HR" sz="30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7" name="Picture 36" descr="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8217" y="1849388"/>
            <a:ext cx="165551" cy="1946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15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13" grpId="0"/>
      <p:bldP spid="13" grpId="1"/>
      <p:bldP spid="27" grpId="0"/>
      <p:bldP spid="28" grpId="0" animBg="1"/>
      <p:bldP spid="30" grpId="0"/>
      <p:bldP spid="32" grpId="0"/>
      <p:bldP spid="32" grpId="1"/>
      <p:bldP spid="32" grpId="2"/>
      <p:bldP spid="32" grpId="3"/>
      <p:bldP spid="33" grpId="0" animBg="1"/>
      <p:bldP spid="34" grpId="0"/>
      <p:bldP spid="35" grpId="0"/>
      <p:bldP spid="19" grpId="0"/>
      <p:bldP spid="19" grpId="1"/>
      <p:bldP spid="21505" grpId="0"/>
      <p:bldP spid="2150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kiš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273324"/>
            <a:ext cx="2223453" cy="1754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8" y="1705372"/>
            <a:ext cx="323528" cy="936104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1296144" y="1849388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/>
              <a:t>k</a:t>
            </a:r>
            <a:r>
              <a:rPr lang="hr-HR" sz="2800" b="1" smtClean="0">
                <a:solidFill>
                  <a:srgbClr val="FF0000"/>
                </a:solidFill>
              </a:rPr>
              <a:t>i</a:t>
            </a:r>
            <a:r>
              <a:rPr lang="hr-HR" sz="2800" b="1" smtClean="0"/>
              <a:t>š</a:t>
            </a:r>
            <a:r>
              <a:rPr lang="hr-HR" sz="2800" b="1" smtClean="0">
                <a:solidFill>
                  <a:srgbClr val="FF0000"/>
                </a:solidFill>
              </a:rPr>
              <a:t>a</a:t>
            </a:r>
            <a:endParaRPr lang="hr-HR"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56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Još jednom </a:t>
            </a:r>
            <a:r>
              <a:rPr lang="hr-HR" sz="2400" b="1" smtClean="0">
                <a:latin typeface="Comic Sans MS" pitchFamily="66" charset="0"/>
              </a:rPr>
              <a:t>naglas izgovori riječ </a:t>
            </a:r>
            <a:r>
              <a:rPr lang="hr-HR" sz="2400" smtClean="0">
                <a:latin typeface="Comic Sans MS" pitchFamily="66" charset="0"/>
              </a:rPr>
              <a:t>i zaključi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 </a:t>
            </a:r>
            <a:r>
              <a:rPr lang="hr-HR" sz="2400" b="1" smtClean="0">
                <a:latin typeface="Comic Sans MS" pitchFamily="66" charset="0"/>
              </a:rPr>
              <a:t>koliko traje izgovor naglašenoga sloga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latin typeface="Segoe Print" pitchFamily="2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85292"/>
            <a:ext cx="466429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Prouči naglašeni slog u riječi </a:t>
            </a:r>
            <a:r>
              <a:rPr lang="hr-HR" sz="2400" b="1" i="1" smtClean="0">
                <a:solidFill>
                  <a:schemeClr val="bg1"/>
                </a:solidFill>
              </a:rPr>
              <a:t>kiša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r>
              <a:rPr lang="hr-HR" sz="2400" b="1" smtClean="0">
                <a:solidFill>
                  <a:schemeClr val="bg1"/>
                </a:solidFill>
              </a:rPr>
              <a:t> </a:t>
            </a:r>
            <a:endParaRPr lang="hr-HR" sz="2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93204"/>
            <a:ext cx="262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Vrste naglasaka</a:t>
            </a:r>
            <a:endParaRPr lang="hr-HR" sz="280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217540"/>
            <a:ext cx="3024336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n</a:t>
            </a:r>
            <a:r>
              <a:rPr lang="hr-HR" sz="2000" b="1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aglašeni slog </a:t>
            </a:r>
            <a:endParaRPr lang="hr-HR" sz="2000" b="1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10" name="Picture 9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83279">
            <a:off x="2009592" y="2855734"/>
            <a:ext cx="490184" cy="222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 smtClean="0">
                <a:latin typeface="Segoe Print" pitchFamily="2" charset="0"/>
              </a:rPr>
              <a:t>1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3383868" y="2173424"/>
            <a:ext cx="936104" cy="288032"/>
          </a:xfrm>
          <a:prstGeom prst="triangle">
            <a:avLst/>
          </a:prstGeom>
          <a:solidFill>
            <a:srgbClr val="7030A0">
              <a:alpha val="37000"/>
            </a:srgbClr>
          </a:solidFill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4932040" y="2641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kratak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24664">
            <a:off x="4814539" y="1499712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silazan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15" name="Picture 14" descr="okvir 2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9588"/>
            <a:ext cx="9144000" cy="2065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72400" y="50897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b="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71600" y="4009628"/>
            <a:ext cx="73448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Naglasak </a:t>
            </a:r>
            <a:r>
              <a:rPr lang="hr-HR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Times New Roman" pitchFamily="18" charset="0"/>
              </a:rPr>
              <a:t>je</a:t>
            </a:r>
            <a:r>
              <a:rPr lang="hr-HR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Times New Roman" pitchFamily="18" charset="0"/>
              </a:rPr>
              <a:t> </a:t>
            </a:r>
            <a:r>
              <a:rPr lang="hr-HR" sz="3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Times New Roman" pitchFamily="18" charset="0"/>
              </a:rPr>
              <a:t>kratak</a:t>
            </a:r>
            <a:r>
              <a:rPr lang="hr-HR" sz="30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i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silazan</a:t>
            </a:r>
            <a:r>
              <a:rPr kumimoji="0" lang="hr-HR" sz="300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–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Times New Roman" pitchFamily="18" charset="0"/>
              </a:rPr>
              <a:t>kratkosilazni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 naglasak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Bilježi se iznad samoglasnika znakom</a:t>
            </a:r>
            <a:endParaRPr kumimoji="0" lang="hr-HR" sz="30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22" name="Picture 21" descr="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5089748"/>
            <a:ext cx="534698" cy="383676"/>
          </a:xfrm>
          <a:prstGeom prst="rect">
            <a:avLst/>
          </a:prstGeom>
        </p:spPr>
      </p:pic>
      <p:pic>
        <p:nvPicPr>
          <p:cNvPr id="23" name="Picture 22" descr="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849388"/>
            <a:ext cx="288032" cy="2066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6" grpId="0"/>
      <p:bldP spid="7" grpId="0" animBg="1"/>
      <p:bldP spid="9" grpId="0"/>
      <p:bldP spid="11" grpId="0"/>
      <p:bldP spid="11" grpId="1"/>
      <p:bldP spid="11" grpId="2"/>
      <p:bldP spid="11" grpId="3"/>
      <p:bldP spid="12" grpId="0" animBg="1"/>
      <p:bldP spid="13" grpId="0"/>
      <p:bldP spid="14" grpId="0"/>
      <p:bldP spid="17" grpId="1"/>
      <p:bldP spid="21" grpId="0"/>
      <p:bldP spid="2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17340"/>
            <a:ext cx="2520280" cy="1446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720" y="1705372"/>
            <a:ext cx="360000" cy="936104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/>
          <p:cNvSpPr txBox="1"/>
          <p:nvPr/>
        </p:nvSpPr>
        <p:spPr>
          <a:xfrm>
            <a:off x="1296144" y="1849388"/>
            <a:ext cx="233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smtClean="0"/>
              <a:t>p</a:t>
            </a:r>
            <a:r>
              <a:rPr lang="hr-HR" sz="2800" b="1" smtClean="0">
                <a:solidFill>
                  <a:srgbClr val="FF0000"/>
                </a:solidFill>
              </a:rPr>
              <a:t>o</a:t>
            </a:r>
            <a:r>
              <a:rPr lang="hr-HR" sz="2800" b="1" smtClean="0"/>
              <a:t>t</a:t>
            </a:r>
            <a:r>
              <a:rPr lang="hr-HR" sz="2800" b="1" smtClean="0">
                <a:solidFill>
                  <a:srgbClr val="FF0000"/>
                </a:solidFill>
              </a:rPr>
              <a:t>o</a:t>
            </a:r>
            <a:r>
              <a:rPr lang="hr-HR" sz="2800" b="1" smtClean="0"/>
              <a:t>k</a:t>
            </a:r>
            <a:endParaRPr lang="hr-HR" sz="28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856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Još jednom </a:t>
            </a:r>
            <a:r>
              <a:rPr lang="hr-HR" sz="2400" b="1" smtClean="0">
                <a:latin typeface="Comic Sans MS" pitchFamily="66" charset="0"/>
              </a:rPr>
              <a:t>naglas izgovori riječ </a:t>
            </a:r>
            <a:r>
              <a:rPr lang="hr-HR" sz="2400" smtClean="0">
                <a:latin typeface="Comic Sans MS" pitchFamily="66" charset="0"/>
              </a:rPr>
              <a:t>i zaključi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 </a:t>
            </a:r>
            <a:r>
              <a:rPr lang="hr-HR" sz="2400" b="1" smtClean="0">
                <a:latin typeface="Comic Sans MS" pitchFamily="66" charset="0"/>
              </a:rPr>
              <a:t>koliko traje izgovor naglašenoga sloga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latin typeface="Segoe Print" pitchFamily="2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85292"/>
            <a:ext cx="4885505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Prouči naglašeni slog u riječi </a:t>
            </a:r>
            <a:r>
              <a:rPr lang="hr-HR" sz="2400" b="1" i="1" smtClean="0">
                <a:solidFill>
                  <a:schemeClr val="bg1"/>
                </a:solidFill>
              </a:rPr>
              <a:t>potok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r>
              <a:rPr lang="hr-HR" sz="2400" b="1" smtClean="0">
                <a:solidFill>
                  <a:schemeClr val="bg1"/>
                </a:solidFill>
              </a:rPr>
              <a:t> </a:t>
            </a:r>
            <a:endParaRPr lang="hr-HR" sz="2400" b="1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93204"/>
            <a:ext cx="262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Vrste naglasaka</a:t>
            </a:r>
            <a:endParaRPr lang="hr-HR" sz="280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217540"/>
            <a:ext cx="3024336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n</a:t>
            </a:r>
            <a:r>
              <a:rPr lang="hr-HR" sz="2000" b="1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aglašeni slog </a:t>
            </a:r>
            <a:endParaRPr lang="hr-HR" sz="2000" b="1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10" name="Picture 9" descr="strel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83279">
            <a:off x="2009592" y="2855734"/>
            <a:ext cx="490184" cy="222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230292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1600" smtClean="0">
                <a:latin typeface="Segoe Print" pitchFamily="2" charset="0"/>
              </a:rPr>
              <a:t>1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3383868" y="2173424"/>
            <a:ext cx="936104" cy="288032"/>
          </a:xfrm>
          <a:prstGeom prst="triangle">
            <a:avLst/>
          </a:prstGeom>
          <a:solidFill>
            <a:srgbClr val="7030A0">
              <a:alpha val="37000"/>
            </a:srgbClr>
          </a:solidFill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4932040" y="264147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kratak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630114">
            <a:off x="4358059" y="1530445"/>
            <a:ext cx="13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smtClean="0">
                <a:ln>
                  <a:solidFill>
                    <a:schemeClr val="tx1"/>
                  </a:solidFill>
                </a:ln>
                <a:latin typeface="Segoe Print" pitchFamily="2" charset="0"/>
              </a:rPr>
              <a:t>uzlazan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15" name="Picture 14" descr="okvir 2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9588"/>
            <a:ext cx="9144000" cy="2065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28384" y="50897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b="1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99592" y="4009628"/>
            <a:ext cx="73448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Naglasak </a:t>
            </a:r>
            <a:r>
              <a:rPr lang="hr-HR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Times New Roman" pitchFamily="18" charset="0"/>
              </a:rPr>
              <a:t>je</a:t>
            </a:r>
            <a:r>
              <a:rPr lang="hr-HR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Times New Roman" pitchFamily="18" charset="0"/>
              </a:rPr>
              <a:t> </a:t>
            </a:r>
            <a:r>
              <a:rPr lang="hr-HR" sz="3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Times New Roman" pitchFamily="18" charset="0"/>
              </a:rPr>
              <a:t>kratak</a:t>
            </a:r>
            <a:r>
              <a:rPr lang="hr-HR" sz="30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i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uzlazan</a:t>
            </a:r>
            <a:r>
              <a:rPr kumimoji="0" lang="hr-HR" sz="300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–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Times New Roman" pitchFamily="18" charset="0"/>
              </a:rPr>
              <a:t>kratkouzlazni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latin typeface="+mj-lt"/>
                <a:ea typeface="Times New Roman" pitchFamily="18" charset="0"/>
              </a:rPr>
              <a:t> naglasak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</a:rPr>
              <a:t>.</a:t>
            </a:r>
            <a:r>
              <a:rPr lang="hr-HR" sz="3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Bilježi se iznad samoglasnika znakom</a:t>
            </a:r>
            <a:endParaRPr kumimoji="0" lang="hr-HR" sz="30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22" name="Picture 21" descr="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014474">
            <a:off x="7788284" y="5098913"/>
            <a:ext cx="253820" cy="298448"/>
          </a:xfrm>
          <a:prstGeom prst="rect">
            <a:avLst/>
          </a:prstGeom>
        </p:spPr>
      </p:pic>
      <p:pic>
        <p:nvPicPr>
          <p:cNvPr id="23" name="Picture 22" descr="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014474">
            <a:off x="2225240" y="1927037"/>
            <a:ext cx="156232" cy="1837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1"/>
      <p:bldP spid="6" grpId="0"/>
      <p:bldP spid="7" grpId="0" animBg="1"/>
      <p:bldP spid="9" grpId="0"/>
      <p:bldP spid="11" grpId="0"/>
      <p:bldP spid="11" grpId="1"/>
      <p:bldP spid="11" grpId="2"/>
      <p:bldP spid="11" grpId="3"/>
      <p:bldP spid="12" grpId="0" animBg="1"/>
      <p:bldP spid="13" grpId="0"/>
      <p:bldP spid="14" grpId="0"/>
      <p:bldP spid="16" grpId="0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5292"/>
            <a:ext cx="6965368" cy="52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800" b="1">
                <a:solidFill>
                  <a:schemeClr val="bg1"/>
                </a:solidFill>
              </a:rPr>
              <a:t>H</a:t>
            </a:r>
            <a:r>
              <a:rPr lang="hr-HR" sz="2800" b="1" smtClean="0">
                <a:solidFill>
                  <a:schemeClr val="bg1"/>
                </a:solidFill>
              </a:rPr>
              <a:t>rvatski </a:t>
            </a:r>
            <a:r>
              <a:rPr lang="hr-HR" sz="2800" b="1">
                <a:solidFill>
                  <a:schemeClr val="bg1"/>
                </a:solidFill>
              </a:rPr>
              <a:t>književni jezik ima četiri </a:t>
            </a:r>
            <a:r>
              <a:rPr lang="hr-HR" sz="2800" b="1" smtClean="0">
                <a:solidFill>
                  <a:schemeClr val="bg1"/>
                </a:solidFill>
              </a:rPr>
              <a:t>naglaska</a:t>
            </a:r>
            <a:r>
              <a:rPr lang="hr-HR" sz="2800" smtClean="0">
                <a:solidFill>
                  <a:schemeClr val="bg1"/>
                </a:solidFill>
              </a:rPr>
              <a:t>.</a:t>
            </a:r>
            <a:endParaRPr lang="hr-HR" sz="28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93204"/>
            <a:ext cx="4703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Naglasci u hrvatskome jeziku</a:t>
            </a:r>
            <a:endParaRPr lang="hr-HR" sz="280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2929508"/>
            <a:ext cx="2040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/>
              <a:t>dugouzlazni</a:t>
            </a:r>
            <a:endParaRPr lang="hr-HR" sz="2800" b="1"/>
          </a:p>
        </p:txBody>
      </p:sp>
      <p:sp>
        <p:nvSpPr>
          <p:cNvPr id="5" name="Rectangle 4"/>
          <p:cNvSpPr/>
          <p:nvPr/>
        </p:nvSpPr>
        <p:spPr>
          <a:xfrm>
            <a:off x="2411760" y="2137420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r-HR" sz="2800" b="1" smtClean="0"/>
              <a:t>dugosilazni</a:t>
            </a:r>
            <a:endParaRPr lang="hr-HR" sz="2800" b="1"/>
          </a:p>
        </p:txBody>
      </p:sp>
      <p:sp>
        <p:nvSpPr>
          <p:cNvPr id="6" name="Rectangle 5"/>
          <p:cNvSpPr/>
          <p:nvPr/>
        </p:nvSpPr>
        <p:spPr>
          <a:xfrm>
            <a:off x="2339752" y="458569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r-HR" sz="2800" b="1"/>
              <a:t>k</a:t>
            </a:r>
            <a:r>
              <a:rPr lang="hr-HR" sz="2800" b="1" smtClean="0"/>
              <a:t>ratkouzlazni</a:t>
            </a:r>
            <a:r>
              <a:rPr lang="hr-HR" sz="2800" b="1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752" y="3721596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r-HR" sz="2800" b="1"/>
              <a:t>k</a:t>
            </a:r>
            <a:r>
              <a:rPr lang="hr-HR" sz="2800" b="1" smtClean="0"/>
              <a:t>ratkosilazni</a:t>
            </a:r>
            <a:r>
              <a:rPr lang="hr-HR" sz="2800" b="1"/>
              <a:t>	</a:t>
            </a:r>
          </a:p>
        </p:txBody>
      </p:sp>
      <p:pic>
        <p:nvPicPr>
          <p:cNvPr id="8" name="Picture 7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785492"/>
            <a:ext cx="578743" cy="680500"/>
          </a:xfrm>
          <a:prstGeom prst="rect">
            <a:avLst/>
          </a:prstGeom>
        </p:spPr>
      </p:pic>
      <p:pic>
        <p:nvPicPr>
          <p:cNvPr id="9" name="Picture 8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921396"/>
            <a:ext cx="937832" cy="792088"/>
          </a:xfrm>
          <a:prstGeom prst="rect">
            <a:avLst/>
          </a:prstGeom>
        </p:spPr>
      </p:pic>
      <p:pic>
        <p:nvPicPr>
          <p:cNvPr id="10" name="Picture 9" descr="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5572"/>
            <a:ext cx="1448478" cy="1039366"/>
          </a:xfrm>
          <a:prstGeom prst="rect">
            <a:avLst/>
          </a:prstGeom>
        </p:spPr>
      </p:pic>
      <p:pic>
        <p:nvPicPr>
          <p:cNvPr id="11" name="Picture 10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878756">
            <a:off x="5249095" y="4523928"/>
            <a:ext cx="578743" cy="680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15" y="193204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Pravila o naglašavanju </a:t>
            </a:r>
            <a:r>
              <a:rPr lang="hr-HR" sz="2800" b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riječi</a:t>
            </a:r>
            <a:endParaRPr lang="hr-HR" sz="280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730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chemeClr val="tx1"/>
                  </a:solidFill>
                </a:ln>
              </a:rPr>
              <a:t>1. </a:t>
            </a:r>
            <a:r>
              <a:rPr lang="hr-HR" sz="2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Jednosložne riječi </a:t>
            </a:r>
            <a:r>
              <a:rPr lang="hr-HR" sz="2800" smtClean="0"/>
              <a:t>mogu imati samo </a:t>
            </a:r>
            <a:r>
              <a:rPr lang="hr-HR" sz="2800" b="1" smtClean="0">
                <a:ln>
                  <a:solidFill>
                    <a:schemeClr val="tx1"/>
                  </a:solidFill>
                </a:ln>
              </a:rPr>
              <a:t>silazne</a:t>
            </a:r>
            <a:r>
              <a:rPr lang="hr-HR" sz="280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hr-HR" sz="2800" b="1" smtClean="0">
                <a:ln>
                  <a:solidFill>
                    <a:schemeClr val="tx1"/>
                  </a:solidFill>
                </a:ln>
              </a:rPr>
              <a:t>naglaske</a:t>
            </a:r>
            <a:r>
              <a:rPr lang="hr-HR" sz="2800" smtClean="0"/>
              <a:t>. </a:t>
            </a:r>
            <a:endParaRPr lang="hr-HR" sz="2800"/>
          </a:p>
        </p:txBody>
      </p:sp>
      <p:sp>
        <p:nvSpPr>
          <p:cNvPr id="4" name="TextBox 3"/>
          <p:cNvSpPr txBox="1"/>
          <p:nvPr/>
        </p:nvSpPr>
        <p:spPr>
          <a:xfrm>
            <a:off x="539552" y="206541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chemeClr val="tx1"/>
                  </a:solidFill>
                </a:ln>
              </a:rPr>
              <a:t>2</a:t>
            </a:r>
            <a:r>
              <a:rPr lang="hr-HR" sz="2800" smtClean="0"/>
              <a:t>. </a:t>
            </a:r>
            <a:r>
              <a:rPr lang="hr-HR" sz="2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Dvosložne</a:t>
            </a: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/>
              <a:t>i</a:t>
            </a: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višesložne riječi </a:t>
            </a:r>
            <a:r>
              <a:rPr lang="hr-HR" sz="2800" smtClean="0"/>
              <a:t>na prvome slogu mogu imati </a:t>
            </a:r>
            <a:r>
              <a:rPr lang="hr-HR" sz="2800" b="1" smtClean="0">
                <a:ln>
                  <a:solidFill>
                    <a:schemeClr val="tx1"/>
                  </a:solidFill>
                </a:ln>
              </a:rPr>
              <a:t>sva četiri naglaska</a:t>
            </a:r>
            <a:r>
              <a:rPr lang="hr-HR" sz="2800" smtClean="0"/>
              <a:t>. </a:t>
            </a:r>
            <a:endParaRPr lang="hr-HR" sz="2800"/>
          </a:p>
        </p:txBody>
      </p:sp>
      <p:sp>
        <p:nvSpPr>
          <p:cNvPr id="5" name="TextBox 4"/>
          <p:cNvSpPr txBox="1"/>
          <p:nvPr/>
        </p:nvSpPr>
        <p:spPr>
          <a:xfrm>
            <a:off x="539552" y="307352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chemeClr val="tx1"/>
                  </a:solidFill>
                </a:ln>
              </a:rPr>
              <a:t>3. </a:t>
            </a:r>
            <a:r>
              <a:rPr lang="hr-HR" sz="2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Višesložne riječi na unutarnjemu slogu </a:t>
            </a:r>
            <a:r>
              <a:rPr lang="hr-HR" sz="2800" smtClean="0"/>
              <a:t>mogu imati samo </a:t>
            </a:r>
            <a:r>
              <a:rPr lang="hr-HR" sz="2800" b="1" smtClean="0">
                <a:ln>
                  <a:solidFill>
                    <a:schemeClr val="tx1"/>
                  </a:solidFill>
                </a:ln>
              </a:rPr>
              <a:t>uzlazne naglaske</a:t>
            </a:r>
            <a:r>
              <a:rPr lang="hr-HR" sz="2800" smtClean="0"/>
              <a:t>.</a:t>
            </a:r>
            <a:endParaRPr lang="hr-HR" sz="2800"/>
          </a:p>
        </p:txBody>
      </p:sp>
      <p:sp>
        <p:nvSpPr>
          <p:cNvPr id="6" name="TextBox 5"/>
          <p:cNvSpPr txBox="1"/>
          <p:nvPr/>
        </p:nvSpPr>
        <p:spPr>
          <a:xfrm>
            <a:off x="539552" y="415364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chemeClr val="tx1"/>
                  </a:solidFill>
                </a:ln>
              </a:rPr>
              <a:t>4</a:t>
            </a:r>
            <a:r>
              <a:rPr lang="hr-HR" sz="2800" smtClean="0"/>
              <a:t>. Na </a:t>
            </a:r>
            <a:r>
              <a:rPr lang="hr-HR" sz="2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posljednjemu slogu</a:t>
            </a:r>
            <a:r>
              <a:rPr lang="hr-HR" sz="2800" smtClean="0"/>
              <a:t>,</a:t>
            </a:r>
            <a:r>
              <a:rPr lang="hr-HR" sz="2800" smtClean="0">
                <a:solidFill>
                  <a:srgbClr val="FF0000"/>
                </a:solidFill>
              </a:rPr>
              <a:t> </a:t>
            </a:r>
            <a:r>
              <a:rPr lang="hr-HR" sz="2800" smtClean="0"/>
              <a:t>u pravilu,</a:t>
            </a:r>
            <a:r>
              <a:rPr lang="hr-HR" sz="280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hr-HR" sz="2800" b="1" smtClean="0">
                <a:ln>
                  <a:solidFill>
                    <a:schemeClr val="tx1"/>
                  </a:solidFill>
                </a:ln>
              </a:rPr>
              <a:t>ne može biti naglasak</a:t>
            </a:r>
            <a:r>
              <a:rPr lang="hr-HR" sz="2800" smtClean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3204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Zanaglasna </a:t>
            </a:r>
            <a:r>
              <a:rPr lang="hr-HR" sz="2800" b="1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duljina</a:t>
            </a:r>
            <a:endParaRPr lang="hr-HR" sz="280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8529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Neke riječi imaju </a:t>
            </a:r>
            <a:r>
              <a:rPr lang="hr-HR" sz="2800" b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zanaglasnu duljinu </a:t>
            </a:r>
            <a:r>
              <a:rPr lang="hr-HR" sz="2800" smtClean="0"/>
              <a:t>koju označavamo </a:t>
            </a:r>
            <a:r>
              <a:rPr lang="hr-HR" sz="2800" b="1" smtClean="0">
                <a:ln>
                  <a:solidFill>
                    <a:schemeClr val="tx1"/>
                  </a:solidFill>
                </a:ln>
              </a:rPr>
              <a:t>crticom</a:t>
            </a:r>
            <a:r>
              <a:rPr lang="hr-HR" sz="2800" smtClean="0"/>
              <a:t> iznad samoglasnika. </a:t>
            </a:r>
            <a:endParaRPr lang="hr-HR" sz="2800"/>
          </a:p>
        </p:txBody>
      </p:sp>
      <p:sp>
        <p:nvSpPr>
          <p:cNvPr id="6" name="Rectangle 5"/>
          <p:cNvSpPr/>
          <p:nvPr/>
        </p:nvSpPr>
        <p:spPr>
          <a:xfrm>
            <a:off x="0" y="2209428"/>
            <a:ext cx="4629006" cy="52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noFill/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r-HR" sz="2800" b="1" smtClean="0">
                <a:solidFill>
                  <a:schemeClr val="bg1"/>
                </a:solidFill>
              </a:rPr>
              <a:t>Zanaglasna duljinu imaju</a:t>
            </a:r>
            <a:r>
              <a:rPr lang="hr-HR" sz="2800" smtClean="0">
                <a:solidFill>
                  <a:schemeClr val="bg1"/>
                </a:solidFill>
              </a:rPr>
              <a:t>: </a:t>
            </a:r>
            <a:endParaRPr lang="hr-HR" sz="28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175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solidFill>
                  <a:srgbClr val="FF0000"/>
                </a:solidFill>
              </a:rPr>
              <a:t>I jd</a:t>
            </a:r>
            <a:r>
              <a:rPr lang="hr-HR" sz="2800" smtClean="0">
                <a:solidFill>
                  <a:srgbClr val="FF0000"/>
                </a:solidFill>
              </a:rPr>
              <a:t>.</a:t>
            </a:r>
            <a:r>
              <a:rPr lang="hr-HR" sz="2800" b="1" smtClean="0">
                <a:solidFill>
                  <a:srgbClr val="FF0000"/>
                </a:solidFill>
              </a:rPr>
              <a:t> ž</a:t>
            </a:r>
            <a:r>
              <a:rPr lang="hr-HR" sz="2800" smtClean="0">
                <a:solidFill>
                  <a:srgbClr val="FF0000"/>
                </a:solidFill>
              </a:rPr>
              <a:t>. </a:t>
            </a:r>
            <a:r>
              <a:rPr lang="hr-HR" sz="2800" b="1" smtClean="0">
                <a:solidFill>
                  <a:srgbClr val="FF0000"/>
                </a:solidFill>
              </a:rPr>
              <a:t>r</a:t>
            </a:r>
            <a:r>
              <a:rPr lang="hr-HR" sz="2800" smtClean="0">
                <a:solidFill>
                  <a:srgbClr val="FF0000"/>
                </a:solidFill>
              </a:rPr>
              <a:t>.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21754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smtClean="0"/>
              <a:t>ženom, majkom </a:t>
            </a:r>
            <a:endParaRPr lang="hr-HR" sz="2800"/>
          </a:p>
        </p:txBody>
      </p:sp>
      <p:sp>
        <p:nvSpPr>
          <p:cNvPr id="9" name="TextBox 8"/>
          <p:cNvSpPr txBox="1"/>
          <p:nvPr/>
        </p:nvSpPr>
        <p:spPr>
          <a:xfrm>
            <a:off x="432048" y="372159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G</a:t>
            </a:r>
            <a:r>
              <a:rPr lang="hr-HR" sz="2800" b="1" smtClean="0">
                <a:solidFill>
                  <a:srgbClr val="FF0000"/>
                </a:solidFill>
              </a:rPr>
              <a:t> mn</a:t>
            </a:r>
            <a:r>
              <a:rPr lang="hr-HR" sz="2800" smtClean="0">
                <a:solidFill>
                  <a:srgbClr val="FF0000"/>
                </a:solidFill>
              </a:rPr>
              <a:t>.</a:t>
            </a:r>
            <a:r>
              <a:rPr lang="hr-HR" sz="2800" b="1" smtClean="0">
                <a:solidFill>
                  <a:srgbClr val="FF0000"/>
                </a:solidFill>
              </a:rPr>
              <a:t> svih rodova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372159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smtClean="0"/>
              <a:t>kuća, mjesta </a:t>
            </a:r>
            <a:endParaRPr lang="hr-HR" sz="2800"/>
          </a:p>
        </p:txBody>
      </p:sp>
      <p:sp>
        <p:nvSpPr>
          <p:cNvPr id="11" name="TextBox 10"/>
          <p:cNvSpPr txBox="1"/>
          <p:nvPr/>
        </p:nvSpPr>
        <p:spPr>
          <a:xfrm>
            <a:off x="432048" y="42256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solidFill>
                  <a:srgbClr val="FF0000"/>
                </a:solidFill>
              </a:rPr>
              <a:t>prezent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422565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smtClean="0"/>
              <a:t>stojim, čitam </a:t>
            </a:r>
            <a:endParaRPr lang="hr-HR" sz="2800"/>
          </a:p>
        </p:txBody>
      </p:sp>
      <p:sp>
        <p:nvSpPr>
          <p:cNvPr id="13" name="TextBox 12"/>
          <p:cNvSpPr txBox="1"/>
          <p:nvPr/>
        </p:nvSpPr>
        <p:spPr>
          <a:xfrm>
            <a:off x="432048" y="472970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s</a:t>
            </a:r>
            <a:r>
              <a:rPr lang="hr-HR" sz="2800" b="1" smtClean="0">
                <a:solidFill>
                  <a:srgbClr val="FF0000"/>
                </a:solidFill>
              </a:rPr>
              <a:t>vi nastavci određenih pridjeva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8592" y="4729708"/>
            <a:ext cx="36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/>
              <a:t>z</a:t>
            </a:r>
            <a:r>
              <a:rPr lang="hr-HR" sz="2800" smtClean="0"/>
              <a:t>eleni, zelena, zeleno</a:t>
            </a:r>
            <a:endParaRPr lang="hr-HR" sz="280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800200" y="3649588"/>
            <a:ext cx="475252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84376" y="4153644"/>
            <a:ext cx="36004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56184" y="4657700"/>
            <a:ext cx="5328592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28592" y="5161756"/>
            <a:ext cx="43204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92280" y="336155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60432" y="336155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596336" y="386561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676456" y="3865612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24328" y="4297660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460432" y="4369668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88224" y="480171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96336" y="487372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76456" y="4873724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3284"/>
            <a:ext cx="3785075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sljedeću rečenicu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9213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+mj-lt"/>
              </a:rPr>
              <a:t>D</a:t>
            </a:r>
            <a:r>
              <a:rPr lang="hr-HR" sz="2800" smtClean="0">
                <a:latin typeface="+mj-lt"/>
                <a:cs typeface="Times New Roman"/>
              </a:rPr>
              <a:t>o</a:t>
            </a:r>
            <a:r>
              <a:rPr lang="hr-HR" sz="2800" smtClean="0">
                <a:latin typeface="+mj-lt"/>
              </a:rPr>
              <a:t>đi pred ploču. </a:t>
            </a:r>
            <a:endParaRPr lang="hr-HR" sz="280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1921396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b="1" smtClean="0">
                <a:latin typeface="+mj-lt"/>
              </a:rPr>
              <a:t>\\</a:t>
            </a:r>
            <a:endParaRPr lang="hr-HR" sz="12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9872" y="1921396"/>
            <a:ext cx="216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smtClean="0">
                <a:latin typeface="+mj-lt"/>
              </a:rPr>
              <a:t>/</a:t>
            </a:r>
            <a:endParaRPr lang="hr-HR" sz="120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577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Napiši </a:t>
            </a:r>
            <a:r>
              <a:rPr lang="hr-HR" sz="2400" b="1" smtClean="0">
                <a:latin typeface="Comic Sans MS" pitchFamily="66" charset="0"/>
              </a:rPr>
              <a:t>kako izgovaramo napisanu rečenicu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264147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Dođi</a:t>
            </a:r>
            <a:endParaRPr lang="hr-HR" sz="2800"/>
          </a:p>
        </p:txBody>
      </p:sp>
      <p:sp>
        <p:nvSpPr>
          <p:cNvPr id="8" name="TextBox 7"/>
          <p:cNvSpPr txBox="1"/>
          <p:nvPr/>
        </p:nvSpPr>
        <p:spPr>
          <a:xfrm>
            <a:off x="3995936" y="264147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pretploču.</a:t>
            </a:r>
            <a:endParaRPr lang="hr-HR" sz="2800"/>
          </a:p>
        </p:txBody>
      </p:sp>
      <p:sp>
        <p:nvSpPr>
          <p:cNvPr id="10" name="Right Bracket 9"/>
          <p:cNvSpPr/>
          <p:nvPr/>
        </p:nvSpPr>
        <p:spPr>
          <a:xfrm>
            <a:off x="3779912" y="2641476"/>
            <a:ext cx="72008" cy="648072"/>
          </a:xfrm>
          <a:prstGeom prst="righ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Bracket 10"/>
          <p:cNvSpPr/>
          <p:nvPr/>
        </p:nvSpPr>
        <p:spPr>
          <a:xfrm>
            <a:off x="5508104" y="2641476"/>
            <a:ext cx="72008" cy="648072"/>
          </a:xfrm>
          <a:prstGeom prst="righ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ight Bracket 11"/>
          <p:cNvSpPr/>
          <p:nvPr/>
        </p:nvSpPr>
        <p:spPr>
          <a:xfrm flipH="1">
            <a:off x="2987824" y="2641476"/>
            <a:ext cx="72008" cy="648072"/>
          </a:xfrm>
          <a:prstGeom prst="righ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Bracket 12"/>
          <p:cNvSpPr/>
          <p:nvPr/>
        </p:nvSpPr>
        <p:spPr>
          <a:xfrm flipH="1">
            <a:off x="3995936" y="2641476"/>
            <a:ext cx="72008" cy="648072"/>
          </a:xfrm>
          <a:prstGeom prst="rightBracke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0" y="470009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smtClean="0">
                <a:latin typeface="Comic Sans MS" pitchFamily="66" charset="0"/>
              </a:rPr>
              <a:t>Naglas izgovori rečenicu </a:t>
            </a:r>
            <a:r>
              <a:rPr lang="hr-HR" sz="2400" smtClean="0">
                <a:latin typeface="Comic Sans MS" pitchFamily="66" charset="0"/>
              </a:rPr>
              <a:t>i </a:t>
            </a:r>
            <a:r>
              <a:rPr lang="hr-HR" sz="2400" b="1" smtClean="0">
                <a:latin typeface="Comic Sans MS" pitchFamily="66" charset="0"/>
              </a:rPr>
              <a:t>obilježi naglaske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7864" y="2641476"/>
            <a:ext cx="216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smtClean="0">
                <a:latin typeface="+mj-lt"/>
              </a:rPr>
              <a:t>/</a:t>
            </a:r>
            <a:endParaRPr lang="hr-HR" sz="120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2641476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b="1" smtClean="0"/>
              <a:t>\</a:t>
            </a:r>
            <a:endParaRPr lang="hr-HR" sz="1200"/>
          </a:p>
        </p:txBody>
      </p:sp>
      <p:sp>
        <p:nvSpPr>
          <p:cNvPr id="17" name="TextBox 16"/>
          <p:cNvSpPr txBox="1"/>
          <p:nvPr/>
        </p:nvSpPr>
        <p:spPr>
          <a:xfrm>
            <a:off x="0" y="46907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Što uočavate?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Što se dogodilo sa </a:t>
            </a:r>
            <a:r>
              <a:rPr lang="hr-HR" sz="2400" b="1" smtClean="0">
                <a:latin typeface="Comic Sans MS" pitchFamily="66" charset="0"/>
              </a:rPr>
              <a:t>silaznim naglaskom </a:t>
            </a:r>
            <a:r>
              <a:rPr lang="hr-HR" sz="2400" smtClean="0">
                <a:latin typeface="Comic Sans MS" pitchFamily="66" charset="0"/>
              </a:rPr>
              <a:t>u riječi </a:t>
            </a:r>
            <a:r>
              <a:rPr lang="hr-HR" sz="2400" b="1" smtClean="0">
                <a:latin typeface="Comic Sans MS" pitchFamily="66" charset="0"/>
              </a:rPr>
              <a:t>ploču</a:t>
            </a:r>
            <a:r>
              <a:rPr lang="hr-HR" sz="2400" smtClean="0">
                <a:latin typeface="Comic Sans MS" pitchFamily="66" charset="0"/>
              </a:rPr>
              <a:t>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2000" y="1849388"/>
            <a:ext cx="936104" cy="720080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395536" y="19320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Dobro je znati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5" name="Picture 24" descr="okvir 2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3361556"/>
            <a:ext cx="9433048" cy="20882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71600" y="3919617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Tada kažemo da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naglasak preskače</a:t>
            </a:r>
            <a:r>
              <a:rPr lang="hr-HR" sz="2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Pritom se može promijeniti i vrsta naglaska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3684428"/>
            <a:ext cx="87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Ako na prvome slogu naglašene riječi stoji</a:t>
            </a:r>
            <a:r>
              <a:rPr kumimoji="0" lang="hr-HR" sz="3000" b="1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silazni naglasak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</a:t>
            </a:r>
            <a:r>
              <a:rPr kumimoji="0" lang="hr-HR" sz="3000" b="1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a ispred nje stoji prednaglasnica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,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naglasak se može</a:t>
            </a:r>
            <a:r>
              <a:rPr kumimoji="0" lang="hr-HR" sz="3000" b="1" i="0" u="none" strike="noStrike" cap="none" normalizeH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pomaknuti za jedan slog naprijed</a:t>
            </a:r>
            <a:r>
              <a:rPr kumimoji="0" lang="hr-HR" sz="30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.</a:t>
            </a:r>
            <a:r>
              <a:rPr kumimoji="0" lang="hr-HR" sz="3000" b="1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ea typeface="Times New Roman" pitchFamily="18" charset="0"/>
              </a:rPr>
              <a:t> </a:t>
            </a:r>
            <a:endParaRPr kumimoji="0" lang="hr-HR" sz="3000" b="1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6" grpId="1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5" grpId="0"/>
      <p:bldP spid="16" grpId="0"/>
      <p:bldP spid="17" grpId="0"/>
      <p:bldP spid="17" grpId="1"/>
      <p:bldP spid="18" grpId="0" animBg="1"/>
      <p:bldP spid="18" grpId="1" animBg="1"/>
      <p:bldP spid="21" grpId="0"/>
      <p:bldP spid="21" grpId="1"/>
      <p:bldP spid="1025" grpId="0"/>
      <p:bldP spid="1025" grpId="1"/>
      <p:bldP spid="10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 NOT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5292"/>
            <a:ext cx="3672408" cy="4248472"/>
          </a:xfrm>
          <a:prstGeom prst="rect">
            <a:avLst/>
          </a:prstGeom>
        </p:spPr>
      </p:pic>
      <p:pic>
        <p:nvPicPr>
          <p:cNvPr id="3" name="Picture 2" descr="AA NOT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841276"/>
            <a:ext cx="360040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403677">
            <a:off x="1201131" y="1466811"/>
            <a:ext cx="17484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b="1" smtClean="0">
                <a:solidFill>
                  <a:srgbClr val="00CC00"/>
                </a:solidFill>
              </a:rPr>
              <a:t>OVAKO</a:t>
            </a:r>
            <a:endParaRPr lang="hr-HR" sz="2800" b="1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794" y="2054896"/>
            <a:ext cx="14401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predikat</a:t>
            </a:r>
            <a:endParaRPr lang="hr-HR" sz="2800"/>
          </a:p>
        </p:txBody>
      </p:sp>
      <p:sp>
        <p:nvSpPr>
          <p:cNvPr id="6" name="TextBox 5"/>
          <p:cNvSpPr txBox="1"/>
          <p:nvPr/>
        </p:nvSpPr>
        <p:spPr>
          <a:xfrm>
            <a:off x="1284300" y="2613761"/>
            <a:ext cx="13681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subjekt</a:t>
            </a:r>
            <a:endParaRPr lang="hr-HR" sz="2800"/>
          </a:p>
        </p:txBody>
      </p:sp>
      <p:sp>
        <p:nvSpPr>
          <p:cNvPr id="7" name="TextBox 6"/>
          <p:cNvSpPr txBox="1"/>
          <p:nvPr/>
        </p:nvSpPr>
        <p:spPr>
          <a:xfrm>
            <a:off x="1353895" y="3089462"/>
            <a:ext cx="21602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propovjednik</a:t>
            </a:r>
            <a:endParaRPr lang="hr-HR" sz="2800"/>
          </a:p>
        </p:txBody>
      </p:sp>
      <p:sp>
        <p:nvSpPr>
          <p:cNvPr id="8" name="TextBox 7"/>
          <p:cNvSpPr txBox="1"/>
          <p:nvPr/>
        </p:nvSpPr>
        <p:spPr>
          <a:xfrm>
            <a:off x="1426562" y="3581613"/>
            <a:ext cx="194421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pročitati</a:t>
            </a:r>
            <a:endParaRPr lang="hr-HR" sz="2800"/>
          </a:p>
        </p:txBody>
      </p:sp>
      <p:sp>
        <p:nvSpPr>
          <p:cNvPr id="9" name="TextBox 8"/>
          <p:cNvSpPr txBox="1"/>
          <p:nvPr/>
        </p:nvSpPr>
        <p:spPr>
          <a:xfrm>
            <a:off x="1522482" y="408514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pročitaj</a:t>
            </a:r>
            <a:endParaRPr lang="hr-HR" sz="2800"/>
          </a:p>
        </p:txBody>
      </p:sp>
      <p:sp>
        <p:nvSpPr>
          <p:cNvPr id="10" name="Rectangle 9"/>
          <p:cNvSpPr/>
          <p:nvPr/>
        </p:nvSpPr>
        <p:spPr>
          <a:xfrm>
            <a:off x="1849866" y="1993921"/>
            <a:ext cx="227948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1200" b="1" smtClean="0"/>
              <a:t>\</a:t>
            </a:r>
            <a:endParaRPr lang="hr-HR" sz="1200"/>
          </a:p>
        </p:txBody>
      </p:sp>
      <p:sp>
        <p:nvSpPr>
          <p:cNvPr id="11" name="Rectangle 10"/>
          <p:cNvSpPr/>
          <p:nvPr/>
        </p:nvSpPr>
        <p:spPr>
          <a:xfrm>
            <a:off x="2137898" y="2054896"/>
            <a:ext cx="36004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hr-HR" sz="1200" b="1" smtClean="0"/>
              <a:t>– </a:t>
            </a:r>
            <a:endParaRPr lang="hr-HR" sz="1200"/>
          </a:p>
        </p:txBody>
      </p:sp>
      <p:sp>
        <p:nvSpPr>
          <p:cNvPr id="12" name="Rectangle 11"/>
          <p:cNvSpPr/>
          <p:nvPr/>
        </p:nvSpPr>
        <p:spPr>
          <a:xfrm>
            <a:off x="1488400" y="2613761"/>
            <a:ext cx="227948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1200" b="1" smtClean="0"/>
              <a:t>\</a:t>
            </a:r>
            <a:endParaRPr lang="hr-HR" sz="1200"/>
          </a:p>
        </p:txBody>
      </p:sp>
      <p:sp>
        <p:nvSpPr>
          <p:cNvPr id="13" name="Rectangle 12"/>
          <p:cNvSpPr/>
          <p:nvPr/>
        </p:nvSpPr>
        <p:spPr>
          <a:xfrm>
            <a:off x="2498341" y="3055729"/>
            <a:ext cx="227948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1200" b="1" smtClean="0"/>
              <a:t>\</a:t>
            </a:r>
            <a:endParaRPr lang="hr-HR" sz="1200"/>
          </a:p>
        </p:txBody>
      </p:sp>
      <p:sp>
        <p:nvSpPr>
          <p:cNvPr id="14" name="Rectangle 13"/>
          <p:cNvSpPr/>
          <p:nvPr/>
        </p:nvSpPr>
        <p:spPr>
          <a:xfrm>
            <a:off x="2901648" y="2991001"/>
            <a:ext cx="360040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hr-HR" sz="1200" b="1" smtClean="0"/>
              <a:t>– </a:t>
            </a:r>
            <a:endParaRPr lang="hr-HR" sz="1200"/>
          </a:p>
        </p:txBody>
      </p:sp>
      <p:sp>
        <p:nvSpPr>
          <p:cNvPr id="15" name="Rectangle 14"/>
          <p:cNvSpPr/>
          <p:nvPr/>
        </p:nvSpPr>
        <p:spPr>
          <a:xfrm>
            <a:off x="2074634" y="3509605"/>
            <a:ext cx="227948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1200" b="1" smtClean="0"/>
              <a:t>\</a:t>
            </a:r>
            <a:endParaRPr lang="hr-HR" sz="1200"/>
          </a:p>
        </p:txBody>
      </p:sp>
      <p:sp>
        <p:nvSpPr>
          <p:cNvPr id="16" name="Rectangle 15"/>
          <p:cNvSpPr/>
          <p:nvPr/>
        </p:nvSpPr>
        <p:spPr>
          <a:xfrm>
            <a:off x="2158630" y="4013133"/>
            <a:ext cx="227948" cy="27699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1200" b="1" smtClean="0"/>
              <a:t>\</a:t>
            </a:r>
            <a:endParaRPr lang="hr-HR" sz="1200"/>
          </a:p>
        </p:txBody>
      </p:sp>
      <p:sp>
        <p:nvSpPr>
          <p:cNvPr id="17" name="Rectangle 16"/>
          <p:cNvSpPr/>
          <p:nvPr/>
        </p:nvSpPr>
        <p:spPr>
          <a:xfrm>
            <a:off x="2314570" y="4085141"/>
            <a:ext cx="43204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hr-HR" sz="1200" b="1" smtClean="0"/>
              <a:t>– </a:t>
            </a:r>
            <a:endParaRPr lang="hr-HR" sz="1200"/>
          </a:p>
        </p:txBody>
      </p:sp>
      <p:pic>
        <p:nvPicPr>
          <p:cNvPr id="18" name="Picture 17" descr="kvačic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3016" y="4201347"/>
            <a:ext cx="412720" cy="5074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1413036">
            <a:off x="5364088" y="1417340"/>
            <a:ext cx="226272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800" b="1" smtClean="0"/>
              <a:t>OVAKO</a:t>
            </a:r>
            <a:r>
              <a:rPr lang="hr-HR" sz="2800" b="1" smtClean="0">
                <a:solidFill>
                  <a:srgbClr val="FF0000"/>
                </a:solidFill>
              </a:rPr>
              <a:t> NE</a:t>
            </a:r>
            <a:endParaRPr lang="hr-HR" sz="28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1344608">
            <a:off x="5492658" y="2062118"/>
            <a:ext cx="14401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predikât</a:t>
            </a:r>
            <a:endParaRPr lang="hr-HR" sz="2800"/>
          </a:p>
        </p:txBody>
      </p:sp>
      <p:sp>
        <p:nvSpPr>
          <p:cNvPr id="21" name="TextBox 20"/>
          <p:cNvSpPr txBox="1"/>
          <p:nvPr/>
        </p:nvSpPr>
        <p:spPr>
          <a:xfrm rot="21344608">
            <a:off x="5564765" y="2563501"/>
            <a:ext cx="13681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subjekt</a:t>
            </a:r>
            <a:endParaRPr lang="hr-HR" sz="2800"/>
          </a:p>
        </p:txBody>
      </p:sp>
      <p:sp>
        <p:nvSpPr>
          <p:cNvPr id="22" name="TextBox 21"/>
          <p:cNvSpPr txBox="1"/>
          <p:nvPr/>
        </p:nvSpPr>
        <p:spPr>
          <a:xfrm rot="21344608">
            <a:off x="5635682" y="3024944"/>
            <a:ext cx="21602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propovjednîk</a:t>
            </a:r>
            <a:endParaRPr lang="hr-HR" sz="2800"/>
          </a:p>
        </p:txBody>
      </p:sp>
      <p:sp>
        <p:nvSpPr>
          <p:cNvPr id="23" name="TextBox 22"/>
          <p:cNvSpPr txBox="1"/>
          <p:nvPr/>
        </p:nvSpPr>
        <p:spPr>
          <a:xfrm rot="21344608">
            <a:off x="5707988" y="3520983"/>
            <a:ext cx="194421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pročitati</a:t>
            </a:r>
            <a:endParaRPr lang="hr-HR" sz="2800"/>
          </a:p>
        </p:txBody>
      </p:sp>
      <p:sp>
        <p:nvSpPr>
          <p:cNvPr id="24" name="TextBox 23"/>
          <p:cNvSpPr txBox="1"/>
          <p:nvPr/>
        </p:nvSpPr>
        <p:spPr>
          <a:xfrm rot="21344608">
            <a:off x="5779995" y="40250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pročitaj</a:t>
            </a:r>
            <a:endParaRPr lang="hr-HR" sz="2800"/>
          </a:p>
        </p:txBody>
      </p:sp>
      <p:sp>
        <p:nvSpPr>
          <p:cNvPr id="25" name="Rectangle 24"/>
          <p:cNvSpPr/>
          <p:nvPr/>
        </p:nvSpPr>
        <p:spPr>
          <a:xfrm rot="21344608">
            <a:off x="6572083" y="4025039"/>
            <a:ext cx="43204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hr-HR" sz="1200" b="1" smtClean="0"/>
              <a:t>– </a:t>
            </a:r>
            <a:endParaRPr lang="hr-HR" sz="1200"/>
          </a:p>
        </p:txBody>
      </p:sp>
      <p:sp>
        <p:nvSpPr>
          <p:cNvPr id="26" name="Rectangle 25"/>
          <p:cNvSpPr/>
          <p:nvPr/>
        </p:nvSpPr>
        <p:spPr>
          <a:xfrm rot="21344608">
            <a:off x="6135090" y="2544367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b="1" smtClean="0">
                <a:latin typeface="+mj-lt"/>
              </a:rPr>
              <a:t>\\</a:t>
            </a:r>
            <a:endParaRPr lang="hr-HR" sz="120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 rot="21344608">
            <a:off x="5989067" y="3534540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 smtClean="0">
                <a:latin typeface="+mj-lt"/>
              </a:rPr>
              <a:t>\\</a:t>
            </a:r>
            <a:endParaRPr lang="hr-HR" sz="120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 rot="21344608">
            <a:off x="6140035" y="4025039"/>
            <a:ext cx="271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 b="1" smtClean="0">
                <a:latin typeface="+mj-lt"/>
              </a:rPr>
              <a:t>\\</a:t>
            </a:r>
            <a:endParaRPr lang="hr-HR" sz="120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36" y="19320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660066"/>
                </a:solidFill>
              </a:rPr>
              <a:t>PRAVOPISNI I PRAVOGOVORNI KUTAK 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29708"/>
            <a:ext cx="1557071" cy="8232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072" y="1129308"/>
            <a:ext cx="18356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Što je slog?</a:t>
            </a:r>
            <a:endParaRPr lang="hr-HR" sz="24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7053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Slog je dio riječi koji se može izgovoriti kao izgovorna cjelina.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072" y="3001516"/>
            <a:ext cx="25557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Što je naglasak?</a:t>
            </a:r>
            <a:endParaRPr lang="hr-HR" sz="24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50557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smtClean="0"/>
              <a:t>Naglasak/akcent isticanje je sloga u riječi jačinom i visinom glasa.  </a:t>
            </a:r>
            <a:endParaRPr lang="hr-HR" sz="3000"/>
          </a:p>
        </p:txBody>
      </p:sp>
      <p:pic>
        <p:nvPicPr>
          <p:cNvPr id="6" name="Picture 5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93204"/>
            <a:ext cx="2205143" cy="11658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48" y="697260"/>
            <a:ext cx="48600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Koliko naglasaka ima jedna riječi?</a:t>
            </a:r>
            <a:endParaRPr lang="hr-HR" sz="24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17340"/>
            <a:ext cx="5888150" cy="52322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r>
              <a:rPr lang="hr-HR" sz="2800" smtClean="0">
                <a:ea typeface="Times New Roman" pitchFamily="18" charset="0"/>
              </a:rPr>
              <a:t>Riječi, u pravilu, imaju jedan naglasak. </a:t>
            </a:r>
            <a:endParaRPr lang="hr-HR" sz="2800"/>
          </a:p>
        </p:txBody>
      </p:sp>
      <p:sp>
        <p:nvSpPr>
          <p:cNvPr id="4" name="TextBox 3"/>
          <p:cNvSpPr txBox="1"/>
          <p:nvPr/>
        </p:nvSpPr>
        <p:spPr>
          <a:xfrm>
            <a:off x="360040" y="2242527"/>
            <a:ext cx="752432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Kako zovemo riječi koje imaju naglasak</a:t>
            </a:r>
            <a:r>
              <a:rPr lang="hr-HR" sz="240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</a:t>
            </a:r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a kako one koje ga nemaju? </a:t>
            </a:r>
            <a:endParaRPr lang="hr-HR" sz="24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3145532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smtClean="0">
                <a:ea typeface="Times New Roman" pitchFamily="18" charset="0"/>
              </a:rPr>
              <a:t>Riječi koje imaju svoj naglasak zovu se naglasnice, a riječi koje nemaju svojega naglaska zovu se nenaglasnice. </a:t>
            </a:r>
            <a:endParaRPr lang="hr-HR" sz="2800"/>
          </a:p>
        </p:txBody>
      </p:sp>
      <p:pic>
        <p:nvPicPr>
          <p:cNvPr id="6" name="Picture 5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93204"/>
            <a:ext cx="2205143" cy="11658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032" y="913284"/>
            <a:ext cx="666023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Koliko naglasaka ima hrvatski književni jezik?</a:t>
            </a:r>
            <a:endParaRPr lang="hr-HR" sz="24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549" y="1561356"/>
            <a:ext cx="6543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/>
              <a:t>H</a:t>
            </a:r>
            <a:r>
              <a:rPr lang="hr-HR" sz="2800" smtClean="0"/>
              <a:t>rvatski </a:t>
            </a:r>
            <a:r>
              <a:rPr lang="hr-HR" sz="2800"/>
              <a:t>književni jezik ima četiri </a:t>
            </a:r>
            <a:r>
              <a:rPr lang="hr-HR" sz="2800" smtClean="0"/>
              <a:t>naglaska.</a:t>
            </a:r>
            <a:endParaRPr lang="hr-HR" sz="2800"/>
          </a:p>
        </p:txBody>
      </p:sp>
      <p:sp>
        <p:nvSpPr>
          <p:cNvPr id="4" name="Rectangle 3"/>
          <p:cNvSpPr/>
          <p:nvPr/>
        </p:nvSpPr>
        <p:spPr>
          <a:xfrm>
            <a:off x="3572837" y="3217540"/>
            <a:ext cx="2120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smtClean="0"/>
              <a:t>dugouzlazni</a:t>
            </a:r>
            <a:endParaRPr lang="hr-HR" sz="2800" b="1"/>
          </a:p>
        </p:txBody>
      </p:sp>
      <p:sp>
        <p:nvSpPr>
          <p:cNvPr id="5" name="Rectangle 4"/>
          <p:cNvSpPr/>
          <p:nvPr/>
        </p:nvSpPr>
        <p:spPr>
          <a:xfrm>
            <a:off x="3068782" y="2417329"/>
            <a:ext cx="2474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2800" b="1" smtClean="0"/>
              <a:t>dugosilazni</a:t>
            </a:r>
            <a:endParaRPr lang="hr-HR" sz="2800" b="1"/>
          </a:p>
        </p:txBody>
      </p:sp>
      <p:sp>
        <p:nvSpPr>
          <p:cNvPr id="6" name="Rectangle 5"/>
          <p:cNvSpPr/>
          <p:nvPr/>
        </p:nvSpPr>
        <p:spPr>
          <a:xfrm>
            <a:off x="3068781" y="4865601"/>
            <a:ext cx="3069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2800" b="1"/>
              <a:t>k</a:t>
            </a:r>
            <a:r>
              <a:rPr lang="hr-HR" sz="2800" b="1" smtClean="0"/>
              <a:t>ratkouzlazni</a:t>
            </a:r>
            <a:r>
              <a:rPr lang="hr-HR" sz="2800" b="1"/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6767" y="4001505"/>
            <a:ext cx="3069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r-HR" sz="2800" b="1"/>
              <a:t>k</a:t>
            </a:r>
            <a:r>
              <a:rPr lang="hr-HR" sz="2800" b="1" smtClean="0"/>
              <a:t>ratkosilazni</a:t>
            </a:r>
            <a:r>
              <a:rPr lang="hr-HR" sz="2800" b="1"/>
              <a:t>	</a:t>
            </a:r>
          </a:p>
        </p:txBody>
      </p:sp>
      <p:pic>
        <p:nvPicPr>
          <p:cNvPr id="8" name="Picture 7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3077" y="2964881"/>
            <a:ext cx="720080" cy="846687"/>
          </a:xfrm>
          <a:prstGeom prst="rect">
            <a:avLst/>
          </a:prstGeom>
        </p:spPr>
      </p:pic>
      <p:pic>
        <p:nvPicPr>
          <p:cNvPr id="9" name="Picture 8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1069" y="2065412"/>
            <a:ext cx="1166862" cy="985525"/>
          </a:xfrm>
          <a:prstGeom prst="rect">
            <a:avLst/>
          </a:prstGeom>
        </p:spPr>
      </p:pic>
      <p:pic>
        <p:nvPicPr>
          <p:cNvPr id="10" name="Picture 9" descr="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3031" y="3589199"/>
            <a:ext cx="1802214" cy="1293192"/>
          </a:xfrm>
          <a:prstGeom prst="rect">
            <a:avLst/>
          </a:prstGeom>
        </p:spPr>
      </p:pic>
      <p:pic>
        <p:nvPicPr>
          <p:cNvPr id="11" name="Picture 10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878756">
            <a:off x="6002798" y="4725290"/>
            <a:ext cx="720080" cy="846688"/>
          </a:xfrm>
          <a:prstGeom prst="rect">
            <a:avLst/>
          </a:prstGeom>
        </p:spPr>
      </p:pic>
      <p:pic>
        <p:nvPicPr>
          <p:cNvPr id="12" name="Picture 11" descr="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193204"/>
            <a:ext cx="2205143" cy="11658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99337"/>
            <a:ext cx="6804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Na kojem slogu</a:t>
            </a:r>
            <a:r>
              <a:rPr lang="hr-HR" sz="240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</a:t>
            </a:r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u pravilu</a:t>
            </a:r>
            <a:r>
              <a:rPr lang="hr-HR" sz="240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</a:t>
            </a:r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ne može biti naglasak?</a:t>
            </a:r>
            <a:endParaRPr lang="hr-HR" sz="24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080" y="2047409"/>
            <a:ext cx="698477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Naglasak, u pravilu, ne može biti na posljednjem slogu. </a:t>
            </a:r>
            <a:endParaRPr lang="hr-HR" sz="2800"/>
          </a:p>
        </p:txBody>
      </p:sp>
      <p:sp>
        <p:nvSpPr>
          <p:cNvPr id="4" name="TextBox 3"/>
          <p:cNvSpPr txBox="1"/>
          <p:nvPr/>
        </p:nvSpPr>
        <p:spPr>
          <a:xfrm>
            <a:off x="503040" y="3385944"/>
            <a:ext cx="63001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Koje naglaske mogu imati jednosložne riječi?</a:t>
            </a:r>
            <a:endParaRPr lang="hr-HR" sz="24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088" y="3919617"/>
            <a:ext cx="619268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800" smtClean="0"/>
              <a:t>Jednosložne riječi mogu imati samo silazne naglaske. </a:t>
            </a:r>
            <a:endParaRPr lang="hr-HR" sz="2800"/>
          </a:p>
        </p:txBody>
      </p:sp>
      <p:pic>
        <p:nvPicPr>
          <p:cNvPr id="6" name="Picture 5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93204"/>
            <a:ext cx="2205143" cy="11658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91328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hr-HR" sz="2800" b="1" smtClean="0">
                <a:solidFill>
                  <a:srgbClr val="FF0000"/>
                </a:solidFill>
              </a:rPr>
              <a:t>Dopuni rečenice</a:t>
            </a:r>
            <a:r>
              <a:rPr lang="hr-HR" sz="2800" smtClean="0">
                <a:solidFill>
                  <a:srgbClr val="FF0000"/>
                </a:solidFill>
              </a:rPr>
              <a:t>.</a:t>
            </a:r>
            <a:r>
              <a:rPr lang="hr-HR" sz="2800" b="1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hr-HR" sz="2800" smtClean="0"/>
              <a:t>Isticanje sloga u riječi jačinom i visinom glasa zove se ________________ ili ___________. </a:t>
            </a:r>
          </a:p>
          <a:p>
            <a:pPr lvl="1"/>
            <a:r>
              <a:rPr lang="hr-HR" sz="2800" smtClean="0"/>
              <a:t>Riječi koje nemaju svojega naglaska, a izgovaraju se s naglašenom riječi kao jedna naglasna cjelina zovu se _________________. Riječi koje imaju svoj naglasak zovu se__________________. Hrvatski književni jezik ima ______________ naglaska. </a:t>
            </a:r>
            <a:endParaRPr lang="hr-HR" sz="2800"/>
          </a:p>
        </p:txBody>
      </p:sp>
      <p:sp>
        <p:nvSpPr>
          <p:cNvPr id="3" name="TextBox 2"/>
          <p:cNvSpPr txBox="1"/>
          <p:nvPr/>
        </p:nvSpPr>
        <p:spPr>
          <a:xfrm>
            <a:off x="2447256" y="17773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naglasak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3600" y="17773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akcent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07352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nenaglasnice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505572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naglasnice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584" y="393762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četiri</a:t>
            </a:r>
            <a:endParaRPr lang="hr-HR" sz="2800">
              <a:solidFill>
                <a:srgbClr val="0000FF"/>
              </a:solidFill>
            </a:endParaRPr>
          </a:p>
        </p:txBody>
      </p:sp>
      <p:pic>
        <p:nvPicPr>
          <p:cNvPr id="8" name="Picture 7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21196"/>
            <a:ext cx="1557071" cy="8232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3568" y="1129308"/>
            <a:ext cx="75608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smtClean="0">
                <a:solidFill>
                  <a:srgbClr val="FF0000"/>
                </a:solidFill>
              </a:rPr>
              <a:t>2. Napiši oznaku za obilježavanje naglasaka</a:t>
            </a:r>
            <a:r>
              <a:rPr lang="pl-PL" sz="2800" smtClean="0">
                <a:solidFill>
                  <a:srgbClr val="FF0000"/>
                </a:solidFill>
              </a:rPr>
              <a:t>.</a:t>
            </a:r>
            <a:r>
              <a:rPr lang="pl-PL" sz="2800" b="1" smtClean="0"/>
              <a:t>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smtClean="0"/>
              <a:t>dugosilazni      __________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smtClean="0"/>
              <a:t>kratkosilazni    __________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smtClean="0"/>
              <a:t>kratkouzlazni   __________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smtClean="0"/>
              <a:t>dugouzlazni     __________ </a:t>
            </a:r>
            <a:endParaRPr lang="hr-HR" sz="2800"/>
          </a:p>
        </p:txBody>
      </p:sp>
      <p:pic>
        <p:nvPicPr>
          <p:cNvPr id="3" name="Picture 2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721596"/>
            <a:ext cx="314572" cy="369881"/>
          </a:xfrm>
          <a:prstGeom prst="rect">
            <a:avLst/>
          </a:prstGeom>
        </p:spPr>
      </p:pic>
      <p:pic>
        <p:nvPicPr>
          <p:cNvPr id="4" name="Picture 3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353444"/>
            <a:ext cx="702461" cy="504056"/>
          </a:xfrm>
          <a:prstGeom prst="rect">
            <a:avLst/>
          </a:prstGeom>
        </p:spPr>
      </p:pic>
      <p:pic>
        <p:nvPicPr>
          <p:cNvPr id="5" name="Picture 4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878756">
            <a:off x="4049450" y="3078950"/>
            <a:ext cx="306541" cy="360439"/>
          </a:xfrm>
          <a:prstGeom prst="rect">
            <a:avLst/>
          </a:prstGeom>
        </p:spPr>
      </p:pic>
      <p:pic>
        <p:nvPicPr>
          <p:cNvPr id="6" name="Picture 5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633364"/>
            <a:ext cx="570059" cy="481469"/>
          </a:xfrm>
          <a:prstGeom prst="rect">
            <a:avLst/>
          </a:prstGeom>
        </p:spPr>
      </p:pic>
      <p:pic>
        <p:nvPicPr>
          <p:cNvPr id="7" name="Picture 6" descr="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121196"/>
            <a:ext cx="1557071" cy="8232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5492"/>
            <a:ext cx="835292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3145532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kao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5775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slama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21754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jezik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5775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daljina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21754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lijepo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5775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nos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321754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note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35775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00FF"/>
                </a:solidFill>
              </a:rPr>
              <a:t>početak</a:t>
            </a:r>
            <a:endParaRPr lang="hr-HR" sz="28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134533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smtClean="0">
                <a:solidFill>
                  <a:srgbClr val="FF0000"/>
                </a:solidFill>
              </a:rPr>
              <a:t>3. Razvrstaj riječi po vrsti naglaska u tablicu</a:t>
            </a:r>
            <a:r>
              <a:rPr lang="hr-HR" sz="2800" smtClean="0">
                <a:solidFill>
                  <a:srgbClr val="FF0000"/>
                </a:solidFill>
              </a:rPr>
              <a:t>.</a:t>
            </a:r>
            <a:r>
              <a:rPr lang="hr-HR" sz="2800" smtClean="0"/>
              <a:t> </a:t>
            </a:r>
          </a:p>
          <a:p>
            <a:r>
              <a:rPr lang="hr-HR" sz="2800" smtClean="0"/>
              <a:t>    lijepo, note, kao, slama, početak, jezik, nos, daljina </a:t>
            </a:r>
            <a:endParaRPr lang="hr-HR" sz="2800"/>
          </a:p>
        </p:txBody>
      </p:sp>
      <p:pic>
        <p:nvPicPr>
          <p:cNvPr id="13" name="Picture 12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21196"/>
            <a:ext cx="1557071" cy="8232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1032" y="1057300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smtClean="0">
                <a:solidFill>
                  <a:srgbClr val="FF0000"/>
                </a:solidFill>
              </a:rPr>
              <a:t>4. Promotri napisane riječi pa dopuni tvrdnje</a:t>
            </a:r>
            <a:r>
              <a:rPr lang="hr-HR" sz="2800" smtClean="0">
                <a:solidFill>
                  <a:srgbClr val="FF0000"/>
                </a:solidFill>
              </a:rPr>
              <a:t>.</a:t>
            </a:r>
            <a:r>
              <a:rPr lang="hr-HR" sz="2800" b="1" smtClean="0">
                <a:solidFill>
                  <a:srgbClr val="FF0000"/>
                </a:solidFill>
              </a:rPr>
              <a:t> </a:t>
            </a:r>
          </a:p>
          <a:p>
            <a:r>
              <a:rPr lang="hr-HR" sz="2800" smtClean="0"/>
              <a:t>    krv, prst, smrt, crv, tri</a:t>
            </a:r>
          </a:p>
          <a:p>
            <a:r>
              <a:rPr lang="hr-HR" sz="2800" smtClean="0"/>
              <a:t>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smtClean="0"/>
              <a:t>Sve se riječi sastoje od _______________sloga.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smtClean="0"/>
              <a:t>Nositelj sloga je glas ____________. 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hr-HR" sz="2800" smtClean="0"/>
              <a:t>Jednosložne riječ i mogu imati samo ____________naglaske.</a:t>
            </a:r>
            <a:endParaRPr lang="hr-HR" sz="2800"/>
          </a:p>
        </p:txBody>
      </p:sp>
      <p:sp>
        <p:nvSpPr>
          <p:cNvPr id="3" name="TextBox 2"/>
          <p:cNvSpPr txBox="1"/>
          <p:nvPr/>
        </p:nvSpPr>
        <p:spPr>
          <a:xfrm>
            <a:off x="4932040" y="2478296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jednoga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3126368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r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422512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silazne</a:t>
            </a:r>
            <a:endParaRPr lang="hr-HR" sz="2800">
              <a:solidFill>
                <a:srgbClr val="0000FF"/>
              </a:solidFill>
            </a:endParaRPr>
          </a:p>
        </p:txBody>
      </p:sp>
      <p:pic>
        <p:nvPicPr>
          <p:cNvPr id="6" name="Picture 5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21196"/>
            <a:ext cx="1557071" cy="8232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53444"/>
            <a:ext cx="87129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2425452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mîr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14553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nézadovoljan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153644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kapètan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945732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táma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91328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smtClean="0">
                <a:solidFill>
                  <a:srgbClr val="FF0000"/>
                </a:solidFill>
              </a:rPr>
              <a:t>5. Razvrstaj p</a:t>
            </a:r>
            <a:r>
              <a:rPr lang="vi-VN" sz="2800" b="1" smtClean="0">
                <a:solidFill>
                  <a:srgbClr val="FF0000"/>
                </a:solidFill>
              </a:rPr>
              <a:t>onuđene riječi u tablicu po pravilima</a:t>
            </a:r>
            <a:endParaRPr lang="hr-HR" sz="2800" b="1" smtClean="0">
              <a:solidFill>
                <a:srgbClr val="FF0000"/>
              </a:solidFill>
            </a:endParaRPr>
          </a:p>
          <a:p>
            <a:r>
              <a:rPr lang="hr-HR" sz="2800" b="1" smtClean="0">
                <a:solidFill>
                  <a:srgbClr val="FF0000"/>
                </a:solidFill>
              </a:rPr>
              <a:t>   </a:t>
            </a:r>
            <a:r>
              <a:rPr lang="vi-VN" sz="2800" b="1" smtClean="0">
                <a:solidFill>
                  <a:srgbClr val="FF0000"/>
                </a:solidFill>
              </a:rPr>
              <a:t> o naglašavanju</a:t>
            </a:r>
            <a:r>
              <a:rPr lang="vi-VN" sz="2800" smtClean="0">
                <a:solidFill>
                  <a:srgbClr val="FF0000"/>
                </a:solidFill>
              </a:rPr>
              <a:t>.</a:t>
            </a:r>
            <a:r>
              <a:rPr lang="vi-VN" sz="2800" b="1" smtClean="0">
                <a:solidFill>
                  <a:srgbClr val="FF0000"/>
                </a:solidFill>
              </a:rPr>
              <a:t> </a:t>
            </a:r>
            <a:endParaRPr lang="hr-HR" sz="2800" b="1" smtClean="0">
              <a:solidFill>
                <a:srgbClr val="FF0000"/>
              </a:solidFill>
            </a:endParaRPr>
          </a:p>
          <a:p>
            <a:r>
              <a:rPr lang="hr-HR" sz="2800" smtClean="0">
                <a:solidFill>
                  <a:srgbClr val="0000FF"/>
                </a:solidFill>
              </a:rPr>
              <a:t>    </a:t>
            </a:r>
            <a:r>
              <a:rPr lang="hr-HR" sz="2800" smtClean="0"/>
              <a:t>nézadovoljan,</a:t>
            </a:r>
            <a:r>
              <a:rPr lang="hr-HR" sz="2800" b="1" smtClean="0"/>
              <a:t> </a:t>
            </a:r>
            <a:r>
              <a:rPr lang="hr-HR" sz="2800" smtClean="0"/>
              <a:t>mîr, kapètan, táma</a:t>
            </a:r>
          </a:p>
          <a:p>
            <a:endParaRPr lang="hr-HR" sz="2800" smtClean="0">
              <a:solidFill>
                <a:srgbClr val="0000FF"/>
              </a:solidFill>
            </a:endParaRPr>
          </a:p>
          <a:p>
            <a:endParaRPr lang="hr-HR" sz="2800" smtClean="0">
              <a:solidFill>
                <a:srgbClr val="0000FF"/>
              </a:solidFill>
            </a:endParaRPr>
          </a:p>
          <a:p>
            <a:endParaRPr lang="hr-HR" sz="2800" smtClean="0">
              <a:solidFill>
                <a:srgbClr val="0000FF"/>
              </a:solidFill>
            </a:endParaRPr>
          </a:p>
          <a:p>
            <a:endParaRPr lang="hr-HR" sz="2800" b="1">
              <a:solidFill>
                <a:srgbClr val="FF0000"/>
              </a:solidFill>
            </a:endParaRPr>
          </a:p>
        </p:txBody>
      </p:sp>
      <p:pic>
        <p:nvPicPr>
          <p:cNvPr id="9" name="Picture 8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21196"/>
            <a:ext cx="1557071" cy="8232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93404"/>
            <a:ext cx="737593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17773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tuča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235344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veliko naseljeno mjesto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00151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reći laž, neistinu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577580"/>
            <a:ext cx="183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složiti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415364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dobiti u vlasništvo plaćanjem 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80171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0000FF"/>
                </a:solidFill>
              </a:rPr>
              <a:t>uklanjati dizanjem s podloge</a:t>
            </a:r>
            <a:endParaRPr lang="hr-HR" sz="280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91328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smtClean="0">
                <a:solidFill>
                  <a:srgbClr val="FF0000"/>
                </a:solidFill>
              </a:rPr>
              <a:t>6</a:t>
            </a:r>
            <a:r>
              <a:rPr lang="hr-HR" sz="2800" smtClean="0">
                <a:solidFill>
                  <a:srgbClr val="FF0000"/>
                </a:solidFill>
              </a:rPr>
              <a:t>.</a:t>
            </a:r>
            <a:r>
              <a:rPr lang="hr-HR" sz="2800" b="1" smtClean="0">
                <a:solidFill>
                  <a:srgbClr val="FF0000"/>
                </a:solidFill>
              </a:rPr>
              <a:t> Napiši značenje zadanih riječi s obzirom na</a:t>
            </a:r>
          </a:p>
          <a:p>
            <a:r>
              <a:rPr lang="hr-HR" sz="2800" b="1" smtClean="0">
                <a:solidFill>
                  <a:srgbClr val="FF0000"/>
                </a:solidFill>
              </a:rPr>
              <a:t>    njihov naglasak</a:t>
            </a:r>
            <a:r>
              <a:rPr lang="hr-HR" sz="2800" smtClean="0">
                <a:solidFill>
                  <a:srgbClr val="FF0000"/>
                </a:solidFill>
              </a:rPr>
              <a:t>. </a:t>
            </a:r>
            <a:endParaRPr lang="hr-HR" sz="2800">
              <a:solidFill>
                <a:srgbClr val="FF0000"/>
              </a:solidFill>
            </a:endParaRPr>
          </a:p>
        </p:txBody>
      </p:sp>
      <p:pic>
        <p:nvPicPr>
          <p:cNvPr id="11" name="Picture 10" descr="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21196"/>
            <a:ext cx="1557071" cy="8232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331640" y="5305772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Urednica: Slavica </a:t>
            </a:r>
            <a:r>
              <a:rPr lang="hr-HR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Kovač</a:t>
            </a:r>
            <a:endParaRPr lang="hr-HR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32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Ponovimo – samoglasnici</a:t>
            </a:r>
            <a:r>
              <a:rPr lang="hr-HR" sz="280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</a:t>
            </a:r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slog   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85292"/>
            <a:ext cx="3785075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sljedeću rečenicu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633364"/>
            <a:ext cx="8748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Svu večer kuca kiša po prozoru.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80171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Označi </a:t>
            </a:r>
            <a:r>
              <a:rPr lang="hr-HR" sz="2400" b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samoglasnike</a:t>
            </a:r>
            <a:r>
              <a:rPr lang="hr-HR" sz="2400" b="1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40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 rečenici</a:t>
            </a:r>
            <a:r>
              <a:rPr kumimoji="0" lang="hr-HR" sz="2400" b="0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hr-HR" sz="2400" b="0" i="0" u="none" strike="noStrike" cap="none" normalizeH="0" baseline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1633364"/>
            <a:ext cx="8748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Sv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u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v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e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č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e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 k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u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c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a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k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i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š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a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p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o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pr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o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z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o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hr-HR" sz="2800" b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u</a:t>
            </a:r>
            <a:r>
              <a:rPr kumimoji="0" lang="hr-HR" sz="2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hr-HR" sz="28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480171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Koliko </a:t>
            </a:r>
            <a:r>
              <a:rPr lang="hr-HR" sz="2400" b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slogova</a:t>
            </a:r>
            <a:r>
              <a:rPr lang="hr-HR" sz="240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imamo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 smtClean="0">
                <a:latin typeface="Segoe Print" pitchFamily="2" charset="0"/>
              </a:rPr>
              <a:t>1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9792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 smtClean="0">
                <a:latin typeface="Segoe Print" pitchFamily="2" charset="0"/>
              </a:rPr>
              <a:t>2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5856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>
                <a:latin typeface="Segoe Print" pitchFamily="2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23928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>
                <a:latin typeface="Segoe Print" pitchFamily="2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9992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>
                <a:latin typeface="Segoe Print" pitchFamily="2" charset="0"/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76056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>
                <a:latin typeface="Segoe Print" pitchFamily="2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80112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>
                <a:latin typeface="Segoe Print" pitchFamily="2" charset="0"/>
              </a:rPr>
              <a:t>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84168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>
                <a:latin typeface="Segoe Print" pitchFamily="2" charset="0"/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88224" y="2785492"/>
            <a:ext cx="4320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>
                <a:latin typeface="Segoe Print" pitchFamily="2" charset="0"/>
              </a:rPr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92280" y="2785492"/>
            <a:ext cx="576064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 smtClean="0">
                <a:latin typeface="Segoe Print" pitchFamily="2" charset="0"/>
              </a:rPr>
              <a:t>10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40352" y="2785492"/>
            <a:ext cx="7200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1600" smtClean="0">
                <a:latin typeface="Segoe Print" pitchFamily="2" charset="0"/>
              </a:rPr>
              <a:t>11</a:t>
            </a:r>
            <a:endParaRPr lang="hr-HR" sz="1600">
              <a:latin typeface="Segoe Print" pitchFamily="2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0" y="480171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Koliko </a:t>
            </a:r>
            <a:r>
              <a:rPr lang="hr-HR" sz="2400" b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samoglasnika </a:t>
            </a:r>
            <a:r>
              <a:rPr lang="hr-HR" sz="240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ima svaki slog u rečenici?</a:t>
            </a:r>
            <a:endParaRPr kumimoji="0" lang="hr-HR" sz="2400" b="0" i="0" u="none" strike="noStrike" cap="none" normalizeH="0" baseline="0" smtClean="0">
              <a:ln>
                <a:noFill/>
              </a:ln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4" name="Picture 43" descr="podlog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7458" y="3433564"/>
            <a:ext cx="5606542" cy="180020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9" name="TextBox 48"/>
          <p:cNvSpPr txBox="1"/>
          <p:nvPr/>
        </p:nvSpPr>
        <p:spPr>
          <a:xfrm rot="180000">
            <a:off x="3777573" y="3712502"/>
            <a:ext cx="5190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U svakome je slogu jedan samoglasnik, a suglasnika može biti više.</a:t>
            </a:r>
          </a:p>
          <a:p>
            <a:pPr algn="ctr"/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hr-HR" sz="20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Riječ ima toliko slogova koliko je </a:t>
            </a:r>
          </a:p>
          <a:p>
            <a:pPr algn="ctr"/>
            <a:r>
              <a:rPr lang="hr-HR" sz="20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u njoj samoglasnika</a:t>
            </a:r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. </a:t>
            </a:r>
            <a:endParaRPr lang="hr-HR" sz="2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50" name="Picture 49" descr="strelica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727064">
            <a:off x="7278796" y="3157936"/>
            <a:ext cx="180270" cy="63229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907704" y="23534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Sv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27784" y="23534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v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03848" y="23534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č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hr-HR" sz="2800" smtClean="0"/>
              <a:t>r</a:t>
            </a:r>
            <a:endParaRPr lang="hr-HR" sz="2800"/>
          </a:p>
        </p:txBody>
      </p:sp>
      <p:sp>
        <p:nvSpPr>
          <p:cNvPr id="54" name="TextBox 53"/>
          <p:cNvSpPr txBox="1"/>
          <p:nvPr/>
        </p:nvSpPr>
        <p:spPr>
          <a:xfrm>
            <a:off x="3851920" y="23534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k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7984" y="23534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c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04048" y="23534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k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08104" y="23534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š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40152" y="23534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p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44208" y="23534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pr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92280" y="23534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z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68344" y="23534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r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</a:t>
            </a:r>
            <a:r>
              <a:rPr lang="hr-HR" sz="2800" smtClean="0"/>
              <a:t>.</a:t>
            </a:r>
            <a:endParaRPr lang="hr-HR" sz="2800"/>
          </a:p>
        </p:txBody>
      </p:sp>
      <p:sp>
        <p:nvSpPr>
          <p:cNvPr id="62" name="TextBox 61"/>
          <p:cNvSpPr txBox="1"/>
          <p:nvPr/>
        </p:nvSpPr>
        <p:spPr>
          <a:xfrm>
            <a:off x="3059832" y="2353444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  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83968" y="2353444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 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64088" y="2353444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48264" y="2353444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524328" y="2353444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   </a:t>
            </a:r>
          </a:p>
        </p:txBody>
      </p:sp>
      <p:pic>
        <p:nvPicPr>
          <p:cNvPr id="67" name="Picture 66" descr="okvir 2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05572"/>
            <a:ext cx="8640960" cy="18002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899592" y="372159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Samoglasnici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nositelji sloga i naglaska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Slog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je dio riječi koji se može izgovoriti kao  izgovorna cjelina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hr-H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5" grpId="0"/>
      <p:bldP spid="5" grpId="0"/>
      <p:bldP spid="5" grpId="1"/>
      <p:bldP spid="6" grpId="0"/>
      <p:bldP spid="17" grpId="0"/>
      <p:bldP spid="17" grpId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3" grpId="1"/>
      <p:bldP spid="49" grpId="0"/>
      <p:bldP spid="49" grpId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-1016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Što </a:t>
            </a:r>
            <a:r>
              <a:rPr lang="hr-HR" sz="2400" b="1" smtClean="0">
                <a:solidFill>
                  <a:prstClr val="black"/>
                </a:solidFill>
                <a:latin typeface="Comic Sans MS" pitchFamily="66" charset="0"/>
              </a:rPr>
              <a:t>zaključuješ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? Kada je </a:t>
            </a:r>
            <a:r>
              <a:rPr lang="hr-HR" sz="2400" b="1" i="1" smtClean="0">
                <a:solidFill>
                  <a:prstClr val="black"/>
                </a:solidFill>
                <a:latin typeface="Comic Sans MS" pitchFamily="66" charset="0"/>
              </a:rPr>
              <a:t>r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b="1" smtClean="0">
                <a:solidFill>
                  <a:prstClr val="black"/>
                </a:solidFill>
                <a:latin typeface="Comic Sans MS" pitchFamily="66" charset="0"/>
              </a:rPr>
              <a:t>slogotvoran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?  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Rastavi riječi na slogove.   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26514" y="1398176"/>
            <a:ext cx="281769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cr-no, 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hr-HR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br-do</a:t>
            </a:r>
            <a:endParaRPr lang="hr-HR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26514" y="1398176"/>
            <a:ext cx="281769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cr-n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, kr-p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, br-d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398176"/>
            <a:ext cx="2568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crno, krpa, brdo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6170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Što zapažaš?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Imaju li </a:t>
            </a:r>
            <a:r>
              <a:rPr kumimoji="0" lang="hr-HR" sz="24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prvi slogovi </a:t>
            </a:r>
            <a:r>
              <a:rPr kumimoji="0" lang="hr-HR" sz="24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u ovim riječima </a:t>
            </a:r>
            <a:r>
              <a:rPr lang="hr-HR" sz="2400" b="1" smtClean="0">
                <a:latin typeface="Comic Sans MS" pitchFamily="66" charset="0"/>
                <a:ea typeface="Times New Roman" pitchFamily="18" charset="0"/>
              </a:rPr>
              <a:t>samoglasnik</a:t>
            </a:r>
            <a:r>
              <a:rPr kumimoji="0" lang="hr-HR" sz="24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?</a:t>
            </a:r>
            <a:endParaRPr kumimoji="0" lang="hr-HR" sz="2400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334280"/>
            <a:ext cx="648072" cy="432048"/>
          </a:xfrm>
          <a:prstGeom prst="rect">
            <a:avLst/>
          </a:prstGeom>
          <a:noFill/>
          <a:ln w="12700">
            <a:solidFill>
              <a:srgbClr val="0033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30543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suglasnik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30543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suglasnik</a:t>
            </a:r>
            <a:endParaRPr lang="hr-HR">
              <a:ln>
                <a:solidFill>
                  <a:schemeClr val="tx1"/>
                </a:solidFill>
              </a:ln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35584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slogotvorni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i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hr-HR" sz="2800" i="1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841276"/>
            <a:ext cx="8014566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sljedeće riječi u kojima </a:t>
            </a:r>
            <a:r>
              <a:rPr lang="hr-HR" sz="2400" b="1" i="1" smtClean="0">
                <a:solidFill>
                  <a:schemeClr val="bg1"/>
                </a:solidFill>
              </a:rPr>
              <a:t>r</a:t>
            </a:r>
            <a:r>
              <a:rPr lang="hr-HR" sz="2400" b="1" smtClean="0">
                <a:solidFill>
                  <a:schemeClr val="bg1"/>
                </a:solidFill>
              </a:rPr>
              <a:t> ima ulogu samoglasnika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508104" y="1470184"/>
            <a:ext cx="432048" cy="432048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4572000" y="1470184"/>
            <a:ext cx="432048" cy="432048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3635896" y="1470184"/>
            <a:ext cx="432048" cy="432048"/>
          </a:xfrm>
          <a:prstGeom prst="ellips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395536" y="1932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Ponovimo – slogotvorni ili samoglasni </a:t>
            </a:r>
            <a:r>
              <a:rPr lang="hr-HR" sz="2800" b="1" i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r</a:t>
            </a:r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   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6" name="Picture 25" descr="aa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9792" y="1542192"/>
            <a:ext cx="820120" cy="435868"/>
          </a:xfrm>
          <a:prstGeom prst="rect">
            <a:avLst/>
          </a:prstGeom>
        </p:spPr>
      </p:pic>
      <p:pic>
        <p:nvPicPr>
          <p:cNvPr id="29" name="Picture 28" descr="strelica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086">
            <a:off x="4351284" y="2531120"/>
            <a:ext cx="152341" cy="534330"/>
          </a:xfrm>
          <a:prstGeom prst="rect">
            <a:avLst/>
          </a:prstGeom>
        </p:spPr>
      </p:pic>
      <p:pic>
        <p:nvPicPr>
          <p:cNvPr id="31" name="Picture 30" descr="strelica 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22402" flipH="1">
            <a:off x="5243383" y="2528832"/>
            <a:ext cx="129649" cy="535833"/>
          </a:xfrm>
          <a:prstGeom prst="rect">
            <a:avLst/>
          </a:prstGeom>
        </p:spPr>
      </p:pic>
      <p:pic>
        <p:nvPicPr>
          <p:cNvPr id="35" name="Picture 34" descr="strelica b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113333">
            <a:off x="4373216" y="2830805"/>
            <a:ext cx="855321" cy="664677"/>
          </a:xfrm>
          <a:prstGeom prst="rect">
            <a:avLst/>
          </a:prstGeom>
        </p:spPr>
      </p:pic>
      <p:pic>
        <p:nvPicPr>
          <p:cNvPr id="37" name="Picture 36" descr="okvir 3 cop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793604"/>
            <a:ext cx="8496944" cy="201454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5616" y="4153644"/>
            <a:ext cx="7272808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hr-HR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8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slogotvoran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samo kada se nađe između </a:t>
            </a:r>
            <a:r>
              <a:rPr lang="hr-HR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dvaju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suglasnika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Tada ima ulogu nositelja sloga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hr-HR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5024E-6 L 1.38889E-6 0.150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8" grpId="0"/>
      <p:bldP spid="38" grpId="1"/>
      <p:bldP spid="33" grpId="0" build="allAtOnce"/>
      <p:bldP spid="33" grpId="1" build="allAtOnce"/>
      <p:bldP spid="32" grpId="0"/>
      <p:bldP spid="7" grpId="0"/>
      <p:bldP spid="8" grpId="0"/>
      <p:bldP spid="8" grpId="1"/>
      <p:bldP spid="10" grpId="0" animBg="1"/>
      <p:bldP spid="19" grpId="0"/>
      <p:bldP spid="20" grpId="0"/>
      <p:bldP spid="21" grpId="0"/>
      <p:bldP spid="24" grpId="0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23728" y="31983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</a:t>
            </a:r>
            <a:endParaRPr lang="hr-HR" sz="2800"/>
          </a:p>
        </p:txBody>
      </p:sp>
      <p:sp>
        <p:nvSpPr>
          <p:cNvPr id="27" name="TextBox 26"/>
          <p:cNvSpPr txBox="1"/>
          <p:nvPr/>
        </p:nvSpPr>
        <p:spPr>
          <a:xfrm>
            <a:off x="2267744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te</a:t>
            </a:r>
            <a:endParaRPr lang="hr-HR" sz="2800"/>
          </a:p>
        </p:txBody>
      </p:sp>
      <p:sp>
        <p:nvSpPr>
          <p:cNvPr id="25" name="TextBox 24"/>
          <p:cNvSpPr txBox="1"/>
          <p:nvPr/>
        </p:nvSpPr>
        <p:spPr>
          <a:xfrm>
            <a:off x="899592" y="31983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</a:t>
            </a:r>
            <a:endParaRPr lang="hr-HR" sz="2800"/>
          </a:p>
        </p:txBody>
      </p:sp>
      <p:sp>
        <p:nvSpPr>
          <p:cNvPr id="24" name="TextBox 23"/>
          <p:cNvSpPr txBox="1"/>
          <p:nvPr/>
        </p:nvSpPr>
        <p:spPr>
          <a:xfrm>
            <a:off x="1043608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lo,</a:t>
            </a:r>
            <a:endParaRPr lang="hr-HR" sz="2800"/>
          </a:p>
        </p:txBody>
      </p:sp>
      <p:sp>
        <p:nvSpPr>
          <p:cNvPr id="3" name="TextBox 2"/>
          <p:cNvSpPr txBox="1"/>
          <p:nvPr/>
        </p:nvSpPr>
        <p:spPr>
          <a:xfrm>
            <a:off x="467544" y="16333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lo, d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hr-H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1368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Izgovaramo li</a:t>
            </a:r>
            <a:r>
              <a:rPr lang="hr-HR" sz="2400" smtClean="0">
                <a:solidFill>
                  <a:srgbClr val="FF0000"/>
                </a:solidFill>
                <a:latin typeface="Comic Sans MS" pitchFamily="66" charset="0"/>
              </a:rPr>
              <a:t> ije </a:t>
            </a:r>
            <a:r>
              <a:rPr lang="hr-HR" sz="2400" smtClean="0">
                <a:latin typeface="Comic Sans MS" pitchFamily="66" charset="0"/>
              </a:rPr>
              <a:t>u zaokruženim riječima </a:t>
            </a:r>
            <a:r>
              <a:rPr lang="hr-HR" sz="2400" b="1" smtClean="0">
                <a:latin typeface="Comic Sans MS" pitchFamily="66" charset="0"/>
              </a:rPr>
              <a:t>dugo</a:t>
            </a:r>
            <a:r>
              <a:rPr lang="hr-HR" sz="2400" smtClean="0">
                <a:latin typeface="Comic Sans MS" pitchFamily="66" charset="0"/>
              </a:rPr>
              <a:t> ili </a:t>
            </a:r>
            <a:r>
              <a:rPr lang="hr-HR" sz="2400" b="1" smtClean="0">
                <a:latin typeface="Comic Sans MS" pitchFamily="66" charset="0"/>
              </a:rPr>
              <a:t>kratko</a:t>
            </a:r>
            <a:r>
              <a:rPr lang="hr-HR" sz="2400" smtClean="0">
                <a:latin typeface="Comic Sans MS" pitchFamily="66" charset="0"/>
              </a:rPr>
              <a:t>? Naglas ih izgovori.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57062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lo, d</a:t>
            </a:r>
            <a:r>
              <a:rPr lang="hr-HR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hr-HR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56946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kut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, hig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163336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kut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, hig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ije</a:t>
            </a:r>
            <a:r>
              <a:rPr lang="hr-HR" sz="2800" smtClean="0">
                <a:latin typeface="Times New Roman" pitchFamily="18" charset="0"/>
                <a:cs typeface="Times New Roman" pitchFamily="18" charset="0"/>
              </a:rPr>
              <a:t>na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29766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Ima li u ovim riječima </a:t>
            </a:r>
            <a:r>
              <a:rPr lang="hr-HR" sz="2400" b="1" smtClean="0">
                <a:latin typeface="Comic Sans MS" pitchFamily="66" charset="0"/>
              </a:rPr>
              <a:t>dvoglasnik </a:t>
            </a:r>
            <a:r>
              <a:rPr lang="hr-HR" sz="2400" b="1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hr-HR" sz="2400" smtClean="0">
                <a:latin typeface="Comic Sans MS" pitchFamily="66" charset="0"/>
              </a:rPr>
              <a:t>? </a:t>
            </a:r>
          </a:p>
          <a:p>
            <a:pPr algn="ctr"/>
            <a:r>
              <a:rPr lang="hr-HR" sz="2400" smtClean="0">
                <a:latin typeface="Comic Sans MS" pitchFamily="66" charset="0"/>
              </a:rPr>
              <a:t>Naglas ih izgovori.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932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Ponovimo – dvoglasnik ie     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83667"/>
            <a:ext cx="6845207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pisanje i izgovor sljedećih skupova riječi</a:t>
            </a:r>
            <a:r>
              <a:rPr lang="hr-HR" sz="2400" smtClean="0">
                <a:solidFill>
                  <a:schemeClr val="bg1"/>
                </a:solidFill>
              </a:rPr>
              <a:t>.</a:t>
            </a:r>
            <a:endParaRPr lang="hr-HR" sz="2400">
              <a:solidFill>
                <a:schemeClr val="bg1"/>
              </a:solidFill>
            </a:endParaRPr>
          </a:p>
        </p:txBody>
      </p:sp>
      <p:pic>
        <p:nvPicPr>
          <p:cNvPr id="18" name="Picture 17" descr="strel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83279">
            <a:off x="1752189" y="2374739"/>
            <a:ext cx="358642" cy="16266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95536" y="1633364"/>
            <a:ext cx="2160240" cy="576064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pic>
        <p:nvPicPr>
          <p:cNvPr id="20" name="Picture 19" descr="strel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83279">
            <a:off x="744076" y="2374739"/>
            <a:ext cx="358642" cy="1626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004048" y="1633364"/>
            <a:ext cx="2304256" cy="576064"/>
          </a:xfrm>
          <a:prstGeom prst="round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5856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Rastavi na slogove riječi </a:t>
            </a:r>
            <a:r>
              <a:rPr lang="hr-HR" sz="2400" b="1" i="1" smtClean="0">
                <a:latin typeface="Comic Sans MS" pitchFamily="66" charset="0"/>
              </a:rPr>
              <a:t>bijelo</a:t>
            </a:r>
            <a:r>
              <a:rPr lang="hr-HR" sz="2400" smtClean="0">
                <a:latin typeface="Comic Sans MS" pitchFamily="66" charset="0"/>
              </a:rPr>
              <a:t> i </a:t>
            </a:r>
            <a:r>
              <a:rPr lang="hr-HR" sz="2400" b="1" i="1" smtClean="0">
                <a:latin typeface="Comic Sans MS" pitchFamily="66" charset="0"/>
              </a:rPr>
              <a:t>dijete</a:t>
            </a:r>
            <a:r>
              <a:rPr lang="hr-HR" sz="2400" smtClean="0">
                <a:latin typeface="Comic Sans MS" pitchFamily="66" charset="0"/>
              </a:rPr>
              <a:t>.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31983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b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7664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d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ije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9" name="Picture 28" descr="podloga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0620">
            <a:off x="35497" y="4009628"/>
            <a:ext cx="4608512" cy="170537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0" name="TextBox 29"/>
          <p:cNvSpPr txBox="1"/>
          <p:nvPr/>
        </p:nvSpPr>
        <p:spPr>
          <a:xfrm>
            <a:off x="283340" y="423587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Dvoglasnik ie izgovaramo kao jedan glas. Iako ga pišemo pomoću dvaju samoglanika on čini </a:t>
            </a:r>
            <a:r>
              <a:rPr lang="hr-HR" sz="20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jedan slog</a:t>
            </a:r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. </a:t>
            </a:r>
            <a:endParaRPr lang="hr-HR" sz="2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31" name="Picture 30" descr="strelica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27064">
            <a:off x="2067373" y="3708529"/>
            <a:ext cx="152984" cy="536586"/>
          </a:xfrm>
          <a:prstGeom prst="rect">
            <a:avLst/>
          </a:prstGeom>
        </p:spPr>
      </p:pic>
      <p:pic>
        <p:nvPicPr>
          <p:cNvPr id="32" name="Picture 31" descr="strel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83279">
            <a:off x="6432709" y="2385512"/>
            <a:ext cx="358642" cy="162660"/>
          </a:xfrm>
          <a:prstGeom prst="rect">
            <a:avLst/>
          </a:prstGeom>
        </p:spPr>
      </p:pic>
      <p:pic>
        <p:nvPicPr>
          <p:cNvPr id="33" name="Picture 32" descr="strel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83279">
            <a:off x="5424596" y="2385512"/>
            <a:ext cx="358642" cy="16266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92080" y="4585692"/>
            <a:ext cx="331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Rastavi ih na slogove.  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6216" y="31983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</a:t>
            </a:r>
            <a:endParaRPr lang="hr-HR" sz="2800"/>
          </a:p>
        </p:txBody>
      </p:sp>
      <p:sp>
        <p:nvSpPr>
          <p:cNvPr id="36" name="TextBox 35"/>
          <p:cNvSpPr txBox="1"/>
          <p:nvPr/>
        </p:nvSpPr>
        <p:spPr>
          <a:xfrm>
            <a:off x="6660232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g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8104" y="319837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</a:t>
            </a:r>
            <a:endParaRPr lang="hr-HR" sz="2800"/>
          </a:p>
        </p:txBody>
      </p:sp>
      <p:sp>
        <p:nvSpPr>
          <p:cNvPr id="38" name="TextBox 37"/>
          <p:cNvSpPr txBox="1"/>
          <p:nvPr/>
        </p:nvSpPr>
        <p:spPr>
          <a:xfrm>
            <a:off x="5292080" y="321754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t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6016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k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u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28184" y="321754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h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48064" y="31983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</a:t>
            </a:r>
            <a:endParaRPr lang="hr-HR" sz="2800"/>
          </a:p>
        </p:txBody>
      </p:sp>
      <p:sp>
        <p:nvSpPr>
          <p:cNvPr id="42" name="TextBox 41"/>
          <p:cNvSpPr txBox="1"/>
          <p:nvPr/>
        </p:nvSpPr>
        <p:spPr>
          <a:xfrm>
            <a:off x="5652120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j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hr-HR" sz="2800" smtClean="0"/>
              <a:t>, </a:t>
            </a:r>
            <a:endParaRPr lang="hr-HR" sz="2800"/>
          </a:p>
        </p:txBody>
      </p:sp>
      <p:sp>
        <p:nvSpPr>
          <p:cNvPr id="43" name="TextBox 42"/>
          <p:cNvSpPr txBox="1"/>
          <p:nvPr/>
        </p:nvSpPr>
        <p:spPr>
          <a:xfrm>
            <a:off x="6948264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</a:t>
            </a:r>
            <a:endParaRPr lang="hr-HR" sz="2800"/>
          </a:p>
        </p:txBody>
      </p:sp>
      <p:sp>
        <p:nvSpPr>
          <p:cNvPr id="44" name="TextBox 43"/>
          <p:cNvSpPr txBox="1"/>
          <p:nvPr/>
        </p:nvSpPr>
        <p:spPr>
          <a:xfrm>
            <a:off x="7092280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j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e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0312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-</a:t>
            </a:r>
            <a:endParaRPr lang="hr-HR" sz="2800"/>
          </a:p>
        </p:txBody>
      </p:sp>
      <p:sp>
        <p:nvSpPr>
          <p:cNvPr id="46" name="TextBox 45"/>
          <p:cNvSpPr txBox="1"/>
          <p:nvPr/>
        </p:nvSpPr>
        <p:spPr>
          <a:xfrm>
            <a:off x="7524328" y="32175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/>
              <a:t>n</a:t>
            </a:r>
            <a:r>
              <a:rPr lang="hr-HR" sz="280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</a:t>
            </a:r>
            <a:endParaRPr lang="hr-HR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7" name="Picture 46" descr="podloga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7" y="4009628"/>
            <a:ext cx="4427984" cy="170537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8" name="TextBox 47"/>
          <p:cNvSpPr txBox="1"/>
          <p:nvPr/>
        </p:nvSpPr>
        <p:spPr>
          <a:xfrm rot="180000">
            <a:off x="4963860" y="4389762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Dvoglasnik ie izgovaramo kao niz triju glasova i + j + e. Tada čini </a:t>
            </a:r>
            <a:r>
              <a:rPr lang="hr-HR" sz="200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egoe Print" pitchFamily="2" charset="0"/>
              </a:rPr>
              <a:t>dva sloga</a:t>
            </a:r>
            <a:r>
              <a:rPr lang="hr-HR" sz="20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Print" pitchFamily="2" charset="0"/>
              </a:rPr>
              <a:t>. </a:t>
            </a:r>
            <a:endParaRPr lang="hr-HR" sz="200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49" name="Picture 48" descr="strelica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27064">
            <a:off x="6747893" y="3708529"/>
            <a:ext cx="152984" cy="53658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25" grpId="0"/>
      <p:bldP spid="24" grpId="0"/>
      <p:bldP spid="3" grpId="0"/>
      <p:bldP spid="5" grpId="0"/>
      <p:bldP spid="5" grpId="1"/>
      <p:bldP spid="6" grpId="0"/>
      <p:bldP spid="9" grpId="0"/>
      <p:bldP spid="10" grpId="0"/>
      <p:bldP spid="11" grpId="0"/>
      <p:bldP spid="11" grpId="1"/>
      <p:bldP spid="17" grpId="0" animBg="1"/>
      <p:bldP spid="19" grpId="0" animBg="1"/>
      <p:bldP spid="19" grpId="1" animBg="1"/>
      <p:bldP spid="21" grpId="0" animBg="1"/>
      <p:bldP spid="22" grpId="0"/>
      <p:bldP spid="22" grpId="1"/>
      <p:bldP spid="23" grpId="0"/>
      <p:bldP spid="26" grpId="0"/>
      <p:bldP spid="30" grpId="0"/>
      <p:bldP spid="34" grpId="0"/>
      <p:bldP spid="34" grpId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kst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7340"/>
            <a:ext cx="7560840" cy="26452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13284"/>
            <a:ext cx="6211188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tekst Ive Kozarčanina, </a:t>
            </a:r>
            <a:r>
              <a:rPr lang="hr-HR" sz="2400" b="1" i="1" smtClean="0">
                <a:solidFill>
                  <a:schemeClr val="bg1"/>
                </a:solidFill>
              </a:rPr>
              <a:t>Jesenja kiša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17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Što označuju </a:t>
            </a:r>
            <a:r>
              <a:rPr lang="hr-HR" sz="2400" b="1" smtClean="0">
                <a:latin typeface="Comic Sans MS" pitchFamily="66" charset="0"/>
              </a:rPr>
              <a:t>znakovi iznad samoglasnika </a:t>
            </a:r>
            <a:r>
              <a:rPr lang="hr-HR" sz="2400" smtClean="0">
                <a:latin typeface="Comic Sans MS" pitchFamily="66" charset="0"/>
              </a:rPr>
              <a:t>u riječima?</a:t>
            </a:r>
            <a:endParaRPr lang="hr-HR" sz="240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932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Naglasak/akcent 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9" name="Picture 8" descr="okvir 2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9588"/>
            <a:ext cx="9144000" cy="2065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400962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Znakovi iznad slogova označuju koji se slog u riječi ističe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jačinom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visinom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glasa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koji je nenaglašeni slog dug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Označuju 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naglasak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/</a:t>
            </a:r>
            <a:r>
              <a:rPr lang="hr-HR" sz="2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akcent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 duljinu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endParaRPr lang="hr-HR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016" y="465770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smtClean="0">
                <a:latin typeface="Comic Sans MS" pitchFamily="66" charset="0"/>
              </a:rPr>
              <a:t>Koliko </a:t>
            </a:r>
            <a:r>
              <a:rPr lang="pl-PL" sz="2400" b="1" smtClean="0">
                <a:latin typeface="Comic Sans MS" pitchFamily="66" charset="0"/>
              </a:rPr>
              <a:t>naglasaka</a:t>
            </a:r>
            <a:r>
              <a:rPr lang="pl-PL" sz="2400" smtClean="0">
                <a:latin typeface="Comic Sans MS" pitchFamily="66" charset="0"/>
              </a:rPr>
              <a:t> ima jedna riječ?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" name="Picture 1" descr="tekst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7340"/>
            <a:ext cx="7560840" cy="26452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13284"/>
            <a:ext cx="6211188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2400" b="1" smtClean="0">
                <a:solidFill>
                  <a:schemeClr val="bg1"/>
                </a:solidFill>
              </a:rPr>
              <a:t>Promotri tekst Ive Kozarčanina, </a:t>
            </a:r>
            <a:r>
              <a:rPr lang="hr-HR" sz="2400" b="1" i="1" smtClean="0">
                <a:solidFill>
                  <a:schemeClr val="bg1"/>
                </a:solidFill>
              </a:rPr>
              <a:t>Jesenja kiša</a:t>
            </a:r>
            <a:r>
              <a:rPr lang="hr-HR" sz="2400" smtClean="0">
                <a:solidFill>
                  <a:schemeClr val="bg1"/>
                </a:solidFill>
              </a:rPr>
              <a:t>. </a:t>
            </a:r>
            <a:endParaRPr lang="hr-HR" sz="24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696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smtClean="0">
                <a:latin typeface="Comic Sans MS" pitchFamily="66" charset="0"/>
              </a:rPr>
              <a:t>Imaju li sve riječi u tekstu </a:t>
            </a:r>
            <a:r>
              <a:rPr lang="hr-HR" sz="2400" b="1" smtClean="0">
                <a:latin typeface="Comic Sans MS" pitchFamily="66" charset="0"/>
              </a:rPr>
              <a:t>naglasak</a:t>
            </a:r>
            <a:r>
              <a:rPr lang="hr-HR" sz="2400" smtClean="0">
                <a:latin typeface="Comic Sans MS" pitchFamily="66" charset="0"/>
              </a:rPr>
              <a:t>?</a:t>
            </a:r>
            <a:endParaRPr lang="hr-HR" sz="2400">
              <a:latin typeface="Comic Sans MS" pitchFamily="66" charset="0"/>
            </a:endParaRPr>
          </a:p>
        </p:txBody>
      </p:sp>
      <p:pic>
        <p:nvPicPr>
          <p:cNvPr id="8" name="Picture 7" descr="okvir 2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9588"/>
            <a:ext cx="9144000" cy="2065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560" y="400962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Riječi koje nemaju svojega naglaska</a:t>
            </a:r>
            <a:r>
              <a:rPr lang="hr-HR" sz="28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hr-HR" sz="28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 izgovaraju se s naglašenom riječi kao jedna naglasna cjelina zovu se </a:t>
            </a:r>
            <a:r>
              <a:rPr lang="hr-HR" sz="28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nenaglasnice</a:t>
            </a:r>
            <a:r>
              <a:rPr lang="hr-HR" sz="280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8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400962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Riječi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 pravilu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imaju jedan naglasak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Dva naglaska mogu imati superlativi i neke složenice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Riječi koje imaju svoj naglasak zovu se </a:t>
            </a:r>
            <a:r>
              <a:rPr lang="hr-HR" sz="28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naglasnice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932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Naglasnica i nenaglasnica </a:t>
            </a:r>
            <a:endParaRPr lang="hr-HR" sz="2800" b="1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16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Koji je </a:t>
            </a:r>
            <a:r>
              <a:rPr lang="hr-HR" sz="2400" b="1" smtClean="0">
                <a:solidFill>
                  <a:prstClr val="black"/>
                </a:solidFill>
                <a:latin typeface="Comic Sans MS" pitchFamily="66" charset="0"/>
              </a:rPr>
              <a:t>dio riječi </a:t>
            </a:r>
            <a:r>
              <a:rPr lang="hr-HR" sz="2400" smtClean="0">
                <a:solidFill>
                  <a:prstClr val="black"/>
                </a:solidFill>
                <a:latin typeface="Comic Sans MS" pitchFamily="66" charset="0"/>
              </a:rPr>
              <a:t>naglašen?</a:t>
            </a:r>
            <a:endParaRPr lang="hr-HR" sz="24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4225652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Uvijek je naglašen slog</a:t>
            </a:r>
            <a:r>
              <a:rPr lang="sv-SE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,</a:t>
            </a:r>
            <a:r>
              <a:rPr lang="sv-SE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a naglasak se bilježi na slogotvornome glasu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hr-HR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samoglasniku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)</a:t>
            </a:r>
            <a:r>
              <a:rPr lang="sv-SE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  <p:bldP spid="9" grpId="0"/>
      <p:bldP spid="9" grpId="1"/>
      <p:bldP spid="11" grpId="0"/>
      <p:bldP spid="11" grpId="1"/>
      <p:bldP spid="11" grpId="2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1291</Words>
  <Application>Microsoft Office PowerPoint</Application>
  <PresentationFormat>On-screen Show (16:10)</PresentationFormat>
  <Paragraphs>305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P</dc:creator>
  <cp:lastModifiedBy>Korisnik</cp:lastModifiedBy>
  <cp:revision>173</cp:revision>
  <dcterms:created xsi:type="dcterms:W3CDTF">2013-09-25T13:40:53Z</dcterms:created>
  <dcterms:modified xsi:type="dcterms:W3CDTF">2015-08-18T12:58:01Z</dcterms:modified>
</cp:coreProperties>
</file>